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64"/>
  </p:notesMasterIdLst>
  <p:handoutMasterIdLst>
    <p:handoutMasterId r:id="rId65"/>
  </p:handoutMasterIdLst>
  <p:sldIdLst>
    <p:sldId id="501" r:id="rId2"/>
    <p:sldId id="635" r:id="rId3"/>
    <p:sldId id="679" r:id="rId4"/>
    <p:sldId id="680" r:id="rId5"/>
    <p:sldId id="708" r:id="rId6"/>
    <p:sldId id="709" r:id="rId7"/>
    <p:sldId id="710" r:id="rId8"/>
    <p:sldId id="711" r:id="rId9"/>
    <p:sldId id="712" r:id="rId10"/>
    <p:sldId id="713" r:id="rId11"/>
    <p:sldId id="714" r:id="rId12"/>
    <p:sldId id="684" r:id="rId13"/>
    <p:sldId id="686" r:id="rId14"/>
    <p:sldId id="715" r:id="rId15"/>
    <p:sldId id="690" r:id="rId16"/>
    <p:sldId id="681" r:id="rId17"/>
    <p:sldId id="682" r:id="rId18"/>
    <p:sldId id="716" r:id="rId19"/>
    <p:sldId id="717" r:id="rId20"/>
    <p:sldId id="718" r:id="rId21"/>
    <p:sldId id="719" r:id="rId22"/>
    <p:sldId id="720" r:id="rId23"/>
    <p:sldId id="685" r:id="rId24"/>
    <p:sldId id="687" r:id="rId25"/>
    <p:sldId id="688" r:id="rId26"/>
    <p:sldId id="691" r:id="rId27"/>
    <p:sldId id="721" r:id="rId28"/>
    <p:sldId id="722" r:id="rId29"/>
    <p:sldId id="692" r:id="rId30"/>
    <p:sldId id="705" r:id="rId31"/>
    <p:sldId id="693" r:id="rId32"/>
    <p:sldId id="694" r:id="rId33"/>
    <p:sldId id="706" r:id="rId34"/>
    <p:sldId id="723" r:id="rId35"/>
    <p:sldId id="695" r:id="rId36"/>
    <p:sldId id="696" r:id="rId37"/>
    <p:sldId id="697" r:id="rId38"/>
    <p:sldId id="698" r:id="rId39"/>
    <p:sldId id="707" r:id="rId40"/>
    <p:sldId id="700" r:id="rId41"/>
    <p:sldId id="724" r:id="rId42"/>
    <p:sldId id="701" r:id="rId43"/>
    <p:sldId id="702" r:id="rId44"/>
    <p:sldId id="703" r:id="rId45"/>
    <p:sldId id="704" r:id="rId46"/>
    <p:sldId id="725" r:id="rId47"/>
    <p:sldId id="636" r:id="rId48"/>
    <p:sldId id="637" r:id="rId49"/>
    <p:sldId id="638" r:id="rId50"/>
    <p:sldId id="658" r:id="rId51"/>
    <p:sldId id="639" r:id="rId52"/>
    <p:sldId id="640" r:id="rId53"/>
    <p:sldId id="641" r:id="rId54"/>
    <p:sldId id="642" r:id="rId55"/>
    <p:sldId id="643" r:id="rId56"/>
    <p:sldId id="660" r:id="rId57"/>
    <p:sldId id="661" r:id="rId58"/>
    <p:sldId id="662" r:id="rId59"/>
    <p:sldId id="664" r:id="rId60"/>
    <p:sldId id="663" r:id="rId61"/>
    <p:sldId id="665" r:id="rId62"/>
    <p:sldId id="565" r:id="rId63"/>
  </p:sldIdLst>
  <p:sldSz cx="9144000" cy="6858000" type="screen4x3"/>
  <p:notesSz cx="6934200" cy="9220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itchFamily="66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itchFamily="66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itchFamily="66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itchFamily="66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itchFamily="66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omic Sans MS" pitchFamily="66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omic Sans MS" pitchFamily="66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omic Sans MS" pitchFamily="66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omic Sans MS" pitchFamily="66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9999"/>
    <a:srgbClr val="FFFF99"/>
    <a:srgbClr val="FFFFCC"/>
    <a:srgbClr val="9C9BA3"/>
    <a:srgbClr val="996633"/>
    <a:srgbClr val="CCFFFF"/>
    <a:srgbClr val="CCFFCC"/>
    <a:srgbClr val="FFCC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8" autoAdjust="0"/>
    <p:restoredTop sz="95868" autoAdjust="0"/>
  </p:normalViewPr>
  <p:slideViewPr>
    <p:cSldViewPr snapToGrid="0">
      <p:cViewPr varScale="1">
        <p:scale>
          <a:sx n="107" d="100"/>
          <a:sy n="107" d="100"/>
        </p:scale>
        <p:origin x="-84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3" d="100"/>
          <a:sy n="103" d="100"/>
        </p:scale>
        <p:origin x="-2508" y="-96"/>
      </p:cViewPr>
      <p:guideLst>
        <p:guide orient="horz" pos="2904"/>
        <p:guide pos="2184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34" charset="0"/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34" charset="0"/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34" charset="0"/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34" charset="0"/>
                <a:ea typeface="굴림" pitchFamily="50" charset="-127"/>
              </a:defRPr>
            </a:lvl1pPr>
          </a:lstStyle>
          <a:p>
            <a:fld id="{7EE86CB8-ACA7-42F3-A3AD-70168D49235A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21500786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latin typeface="Arial" pitchFamily="34" charset="0"/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latin typeface="Arial" pitchFamily="34" charset="0"/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latin typeface="Arial" pitchFamily="34" charset="0"/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latin typeface="Arial" pitchFamily="34" charset="0"/>
                <a:ea typeface="굴림" pitchFamily="50" charset="-127"/>
              </a:defRPr>
            </a:lvl1pPr>
          </a:lstStyle>
          <a:p>
            <a:fld id="{D368CBAB-DF81-4E1F-BF11-2A717D8EDF99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18644188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36553D0-BDA9-4D27-8DE7-C927205E3668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3637833007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E2F9969-E1B8-40A3-9EE4-E15850D85917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3544800936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381000"/>
            <a:ext cx="2057400" cy="51054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6019800" cy="51054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F090418-7F07-401B-99DD-E37F46B870A9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283958971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23F4AEA-0ECE-45FA-8FAD-B47C2482305F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128490944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0770154-F1B0-429B-841E-9645243049ED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2044303187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F61777E-302B-4114-B6A2-D864E4E0CAA5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168519592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F793F06-BAA7-4D2F-9C48-C852C4E8C344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1873712591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7E54C5E-20A3-46B9-BFA4-1902EAA33A6F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3899859984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E2B5959-F583-4C42-97F9-67639591C448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295261293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8F6CB7A-C1DF-4902-9558-D4AA9B94D684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2113402813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6262A1D-96C9-4BF6-A748-728C62DBEAF5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81419060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66970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84863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ea typeface="+mn-ea"/>
              </a:defRPr>
            </a:lvl1pPr>
          </a:lstStyle>
          <a:p>
            <a:fld id="{DABE5123-E600-4980-81DF-55ED5167AAF6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669702" name="Rectangle 6"/>
          <p:cNvSpPr>
            <a:spLocks noChangeArrowheads="1"/>
          </p:cNvSpPr>
          <p:nvPr/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ko-KR" sz="1000" dirty="0">
                <a:solidFill>
                  <a:srgbClr val="FF4C00"/>
                </a:solidFill>
                <a:latin typeface="Arial" pitchFamily="34" charset="0"/>
                <a:ea typeface="굴림" pitchFamily="50" charset="-127"/>
                <a:cs typeface="Arial" pitchFamily="34" charset="0"/>
              </a:rPr>
              <a:t>© </a:t>
            </a:r>
            <a:r>
              <a:rPr lang="en-US" altLang="ko-KR" sz="1000" dirty="0" smtClean="0">
                <a:solidFill>
                  <a:srgbClr val="FF4C00"/>
                </a:solidFill>
                <a:latin typeface="Arial" pitchFamily="34" charset="0"/>
                <a:ea typeface="굴림" pitchFamily="50" charset="-127"/>
                <a:cs typeface="Arial" pitchFamily="34" charset="0"/>
              </a:rPr>
              <a:t>2012 </a:t>
            </a:r>
            <a:r>
              <a:rPr lang="ko-KR" altLang="en-US" sz="1000" dirty="0" err="1">
                <a:solidFill>
                  <a:srgbClr val="FF4C00"/>
                </a:solidFill>
                <a:latin typeface="Arial" pitchFamily="34" charset="0"/>
                <a:ea typeface="굴림" pitchFamily="50" charset="-127"/>
                <a:cs typeface="Arial" pitchFamily="34" charset="0"/>
              </a:rPr>
              <a:t>인피니티북스</a:t>
            </a:r>
            <a:r>
              <a:rPr lang="ko-KR" altLang="en-US" sz="1000" dirty="0">
                <a:solidFill>
                  <a:srgbClr val="FF4C00"/>
                </a:solidFill>
                <a:latin typeface="Arial" pitchFamily="34" charset="0"/>
                <a:ea typeface="굴림" pitchFamily="50" charset="-127"/>
                <a:cs typeface="Arial" pitchFamily="34" charset="0"/>
              </a:rPr>
              <a:t>  </a:t>
            </a:r>
            <a:r>
              <a:rPr lang="en-US" altLang="ko-KR" sz="1000" dirty="0">
                <a:solidFill>
                  <a:srgbClr val="FF4C00"/>
                </a:solidFill>
                <a:latin typeface="Arial" pitchFamily="34" charset="0"/>
                <a:ea typeface="굴림" pitchFamily="50" charset="-127"/>
                <a:cs typeface="Arial" pitchFamily="34" charset="0"/>
              </a:rPr>
              <a:t>All rights reserved</a:t>
            </a:r>
          </a:p>
        </p:txBody>
      </p:sp>
      <p:pic>
        <p:nvPicPr>
          <p:cNvPr id="669703" name="Picture 7"/>
          <p:cNvPicPr>
            <a:picLocks noChangeAspect="1" noChangeArrowheads="1"/>
          </p:cNvPicPr>
          <p:nvPr userDrawn="1"/>
        </p:nvPicPr>
        <p:blipFill>
          <a:blip r:embed="rId13" cstate="print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837" t="7674" r="13051" b="25082"/>
          <a:stretch>
            <a:fillRect/>
          </a:stretch>
        </p:blipFill>
        <p:spPr bwMode="auto">
          <a:xfrm>
            <a:off x="238125" y="187325"/>
            <a:ext cx="5143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ransition spd="med"/>
  <p:timing>
    <p:tnLst>
      <p:par>
        <p:cTn id="1" dur="indefinite" restart="never" nodeType="tmRoot"/>
      </p:par>
    </p:tnLst>
  </p:timing>
  <p:txStyles>
    <p:titleStyle>
      <a:lvl1pPr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Trebuchet MS" pitchFamily="34" charset="0"/>
          <a:ea typeface="굴림" pitchFamily="50" charset="-127"/>
        </a:defRPr>
      </a:lvl2pPr>
      <a:lvl3pPr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Trebuchet MS" pitchFamily="34" charset="0"/>
          <a:ea typeface="굴림" pitchFamily="50" charset="-127"/>
        </a:defRPr>
      </a:lvl3pPr>
      <a:lvl4pPr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Trebuchet MS" pitchFamily="34" charset="0"/>
          <a:ea typeface="굴림" pitchFamily="50" charset="-127"/>
        </a:defRPr>
      </a:lvl4pPr>
      <a:lvl5pPr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Trebuchet MS" pitchFamily="34" charset="0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Trebuchet MS" pitchFamily="34" charset="0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Trebuchet MS" pitchFamily="34" charset="0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Trebuchet MS" pitchFamily="34" charset="0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Trebuchet MS" pitchFamily="34" charset="0"/>
          <a:ea typeface="굴림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Clr>
          <a:schemeClr val="fol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Symbol" pitchFamily="18" charset="2"/>
        <a:buChar char="·"/>
        <a:defRPr kumimoji="1" sz="1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image" Target="../media/image92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7" name="Text Box 5"/>
          <p:cNvSpPr txBox="1">
            <a:spLocks noChangeArrowheads="1"/>
          </p:cNvSpPr>
          <p:nvPr/>
        </p:nvSpPr>
        <p:spPr bwMode="auto">
          <a:xfrm>
            <a:off x="1603375" y="908050"/>
            <a:ext cx="6210300" cy="641350"/>
          </a:xfrm>
          <a:prstGeom prst="rect">
            <a:avLst/>
          </a:prstGeom>
          <a:solidFill>
            <a:srgbClr val="66CCFF"/>
          </a:solidFill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ko-KR" altLang="en-US" sz="3600" i="1" dirty="0" smtClean="0">
                <a:ea typeface="HY엽서L" pitchFamily="18" charset="-127"/>
              </a:rPr>
              <a:t>제</a:t>
            </a:r>
            <a:r>
              <a:rPr lang="en-US" altLang="ko-KR" sz="3600" i="1" dirty="0" smtClean="0">
                <a:ea typeface="HY엽서L" pitchFamily="18" charset="-127"/>
              </a:rPr>
              <a:t>17</a:t>
            </a:r>
            <a:r>
              <a:rPr lang="ko-KR" altLang="en-US" sz="3600" i="1" dirty="0" smtClean="0">
                <a:ea typeface="HY엽서L" pitchFamily="18" charset="-127"/>
              </a:rPr>
              <a:t>장 </a:t>
            </a:r>
            <a:r>
              <a:rPr lang="ko-KR" altLang="en-US" sz="3600" i="1" dirty="0">
                <a:ea typeface="HY엽서L" pitchFamily="18" charset="-127"/>
              </a:rPr>
              <a:t>스윙 컴포넌트 </a:t>
            </a:r>
            <a:r>
              <a:rPr lang="en-US" altLang="ko-KR" sz="3600" i="1" dirty="0">
                <a:ea typeface="HY엽서L" pitchFamily="18" charset="-127"/>
              </a:rPr>
              <a:t>1</a:t>
            </a:r>
          </a:p>
        </p:txBody>
      </p:sp>
      <p:sp>
        <p:nvSpPr>
          <p:cNvPr id="669083" name="Text Box 411"/>
          <p:cNvSpPr txBox="1">
            <a:spLocks noChangeArrowheads="1"/>
          </p:cNvSpPr>
          <p:nvPr/>
        </p:nvSpPr>
        <p:spPr bwMode="auto">
          <a:xfrm>
            <a:off x="1541463" y="182563"/>
            <a:ext cx="2220912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5400">
                <a:solidFill>
                  <a:schemeClr val="tx2"/>
                </a:solidFill>
                <a:latin typeface="Palace Script MT" pitchFamily="66" charset="0"/>
                <a:ea typeface="굴림" pitchFamily="50" charset="-127"/>
              </a:rPr>
              <a:t>Power Java</a:t>
            </a:r>
          </a:p>
        </p:txBody>
      </p:sp>
      <p:pic>
        <p:nvPicPr>
          <p:cNvPr id="669236" name="Picture 564" descr="MCj0415974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39988" y="2111375"/>
            <a:ext cx="4291012" cy="332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레이아웃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8519" y="1477216"/>
            <a:ext cx="7085715" cy="3148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7114517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크기와 위치 정보 얻기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3342" y="1589554"/>
            <a:ext cx="7097143" cy="2228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7114517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스윙 컴포넌트에 이미지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표시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2743" y="1335742"/>
            <a:ext cx="6938507" cy="2160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223247" y="3836894"/>
            <a:ext cx="4482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그림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17-1.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이미지를 가지고 있는 레이블과 버튼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38149" y="4496013"/>
            <a:ext cx="7125715" cy="31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25092" y="5286231"/>
            <a:ext cx="7137143" cy="5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72625905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예제</a:t>
            </a:r>
          </a:p>
        </p:txBody>
      </p:sp>
      <p:sp>
        <p:nvSpPr>
          <p:cNvPr id="1705997" name="Rectangle 13"/>
          <p:cNvSpPr>
            <a:spLocks noChangeArrowheads="1"/>
          </p:cNvSpPr>
          <p:nvPr/>
        </p:nvSpPr>
        <p:spPr bwMode="auto">
          <a:xfrm>
            <a:off x="0" y="3121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1705998" name="Rectangle 14"/>
          <p:cNvSpPr>
            <a:spLocks noChangeArrowheads="1"/>
          </p:cNvSpPr>
          <p:nvPr/>
        </p:nvSpPr>
        <p:spPr bwMode="auto">
          <a:xfrm>
            <a:off x="0" y="2900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7881" y="1156446"/>
            <a:ext cx="7657144" cy="52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9655245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예제</a:t>
            </a:r>
          </a:p>
        </p:txBody>
      </p:sp>
      <p:sp>
        <p:nvSpPr>
          <p:cNvPr id="1705997" name="Rectangle 13"/>
          <p:cNvSpPr>
            <a:spLocks noChangeArrowheads="1"/>
          </p:cNvSpPr>
          <p:nvPr/>
        </p:nvSpPr>
        <p:spPr bwMode="auto">
          <a:xfrm>
            <a:off x="0" y="3121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1705998" name="Rectangle 14"/>
          <p:cNvSpPr>
            <a:spLocks noChangeArrowheads="1"/>
          </p:cNvSpPr>
          <p:nvPr/>
        </p:nvSpPr>
        <p:spPr bwMode="auto">
          <a:xfrm>
            <a:off x="0" y="2900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519953" y="1048870"/>
            <a:ext cx="7726975" cy="5373136"/>
            <a:chOff x="519953" y="1048870"/>
            <a:chExt cx="7726975" cy="5373136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11575"/>
            <a:stretch>
              <a:fillRect/>
            </a:stretch>
          </p:blipFill>
          <p:spPr bwMode="auto">
            <a:xfrm>
              <a:off x="744070" y="1048870"/>
              <a:ext cx="7502858" cy="29104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9953" y="3953434"/>
              <a:ext cx="5885714" cy="24685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xmlns="" val="19655245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 smtClean="0"/>
              <a:t>중간 </a:t>
            </a:r>
            <a:r>
              <a:rPr lang="ko-KR" altLang="en-US" sz="3600" dirty="0" smtClean="0"/>
              <a:t>점검</a:t>
            </a:r>
            <a:endParaRPr lang="ko-KR" altLang="en-US" sz="3600" dirty="0" smtClean="0"/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19050" y="31273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19461" name="_x88072008" descr="EMB000007b403b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77975" y="331788"/>
            <a:ext cx="639763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3012" y="1700492"/>
            <a:ext cx="7188572" cy="179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8376301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체크박스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 smtClean="0"/>
          </a:p>
          <a:p>
            <a:r>
              <a:rPr lang="ko-KR" altLang="en-US" dirty="0" smtClean="0"/>
              <a:t>체크 박스</a:t>
            </a:r>
            <a:r>
              <a:rPr lang="en-US" altLang="ko-KR" dirty="0" smtClean="0"/>
              <a:t>(check box)</a:t>
            </a:r>
            <a:r>
              <a:rPr lang="ko-KR" altLang="en-US" dirty="0" smtClean="0"/>
              <a:t>란 사용자가 클릭하여서 체크된 상태와 체크되지 않은 상태 중의 하나로 만들 수 있는 컨트롤이다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체크 박스는 흔히 사용자로 하여금 </a:t>
            </a:r>
            <a:r>
              <a:rPr lang="en-US" altLang="ko-KR" dirty="0" smtClean="0"/>
              <a:t>YES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NO </a:t>
            </a:r>
            <a:r>
              <a:rPr lang="ko-KR" altLang="en-US" dirty="0" smtClean="0"/>
              <a:t>중에서 하나를 선택하게 하는데 사용된다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아래 그림은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체크 박스를 가진 프레임을 보여준다</a:t>
            </a:r>
            <a:endParaRPr lang="ko-KR" altLang="en-US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9922" y="3530414"/>
            <a:ext cx="4438650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87670737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생성자와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6447" y="1541931"/>
            <a:ext cx="7108572" cy="3017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68525508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생성자와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 smtClean="0"/>
          </a:p>
          <a:p>
            <a:r>
              <a:rPr lang="ko-KR" altLang="en-US" dirty="0" smtClean="0"/>
              <a:t>체크 박스는 다음과 같이 생성하면 </a:t>
            </a:r>
            <a:r>
              <a:rPr lang="ko-KR" altLang="en-US" dirty="0" smtClean="0"/>
              <a:t>된다</a:t>
            </a:r>
            <a:endParaRPr lang="en-US" altLang="ko-KR" dirty="0" smtClean="0"/>
          </a:p>
          <a:p>
            <a:endParaRPr lang="en-US" altLang="ko-KR" dirty="0" smtClean="0"/>
          </a:p>
          <a:p>
            <a:pPr>
              <a:buNone/>
            </a:pPr>
            <a:endParaRPr lang="ko-KR" altLang="en-US" dirty="0" smtClean="0"/>
          </a:p>
          <a:p>
            <a:r>
              <a:rPr lang="ko-KR" altLang="en-US" dirty="0" smtClean="0"/>
              <a:t>만약 </a:t>
            </a:r>
            <a:r>
              <a:rPr lang="ko-KR" altLang="en-US" dirty="0" err="1" smtClean="0"/>
              <a:t>생성자에서</a:t>
            </a:r>
            <a:r>
              <a:rPr lang="ko-KR" altLang="en-US" dirty="0" smtClean="0"/>
              <a:t> 초기 상태를 주지 않으면 체크되지 않은 체크 박스가 생성된다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체크된 상태를 원하 면 다음과 같이 두 번째 매개변수를 주면 </a:t>
            </a:r>
            <a:r>
              <a:rPr lang="ko-KR" altLang="en-US" dirty="0" smtClean="0"/>
              <a:t>된다</a:t>
            </a:r>
            <a:endParaRPr lang="en-US" altLang="ko-KR" dirty="0" smtClean="0"/>
          </a:p>
          <a:p>
            <a:endParaRPr lang="en-US" altLang="ko-KR" dirty="0" smtClean="0"/>
          </a:p>
          <a:p>
            <a:pPr>
              <a:buNone/>
            </a:pPr>
            <a:endParaRPr lang="ko-KR" altLang="en-US" dirty="0" smtClean="0"/>
          </a:p>
          <a:p>
            <a:r>
              <a:rPr lang="ko-KR" altLang="en-US" dirty="0" smtClean="0"/>
              <a:t>체크 박스를 강제적으로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false</a:t>
            </a:r>
            <a:r>
              <a:rPr lang="ko-KR" altLang="en-US" dirty="0" smtClean="0"/>
              <a:t>로 설정하려면 </a:t>
            </a:r>
            <a:r>
              <a:rPr lang="en-US" altLang="ko-KR" dirty="0" err="1" smtClean="0"/>
              <a:t>setSelected</a:t>
            </a:r>
            <a:r>
              <a:rPr lang="en-US" altLang="ko-KR" dirty="0" smtClean="0"/>
              <a:t>()</a:t>
            </a:r>
            <a:r>
              <a:rPr lang="ko-KR" altLang="en-US" dirty="0" smtClean="0"/>
              <a:t>를 사용한다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1623" y="2397219"/>
            <a:ext cx="7125715" cy="291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601" y="3982613"/>
            <a:ext cx="7142858" cy="291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781" y="5325275"/>
            <a:ext cx="7120000" cy="297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68525508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프로그램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8191" y="1159530"/>
            <a:ext cx="7200001" cy="14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0172" y="2693971"/>
            <a:ext cx="8171429" cy="351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68525508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이번 장에서 학습할 내용</a:t>
            </a:r>
          </a:p>
        </p:txBody>
      </p:sp>
      <p:sp>
        <p:nvSpPr>
          <p:cNvPr id="966660" name="Freeform 4"/>
          <p:cNvSpPr>
            <a:spLocks/>
          </p:cNvSpPr>
          <p:nvPr/>
        </p:nvSpPr>
        <p:spPr bwMode="auto">
          <a:xfrm rot="-568598">
            <a:off x="895350" y="1111250"/>
            <a:ext cx="3943350" cy="5362575"/>
          </a:xfrm>
          <a:custGeom>
            <a:avLst/>
            <a:gdLst>
              <a:gd name="T0" fmla="*/ 2737 w 13192"/>
              <a:gd name="T1" fmla="*/ 20 h 17168"/>
              <a:gd name="T2" fmla="*/ 3563 w 13192"/>
              <a:gd name="T3" fmla="*/ 166 h 17168"/>
              <a:gd name="T4" fmla="*/ 4992 w 13192"/>
              <a:gd name="T5" fmla="*/ 416 h 17168"/>
              <a:gd name="T6" fmla="*/ 6789 w 13192"/>
              <a:gd name="T7" fmla="*/ 727 h 17168"/>
              <a:gd name="T8" fmla="*/ 8722 w 13192"/>
              <a:gd name="T9" fmla="*/ 1056 h 17168"/>
              <a:gd name="T10" fmla="*/ 10122 w 13192"/>
              <a:gd name="T11" fmla="*/ 1288 h 17168"/>
              <a:gd name="T12" fmla="*/ 10976 w 13192"/>
              <a:gd name="T13" fmla="*/ 1426 h 17168"/>
              <a:gd name="T14" fmla="*/ 11732 w 13192"/>
              <a:gd name="T15" fmla="*/ 1544 h 17168"/>
              <a:gd name="T16" fmla="*/ 12361 w 13192"/>
              <a:gd name="T17" fmla="*/ 1635 h 17168"/>
              <a:gd name="T18" fmla="*/ 12836 w 13192"/>
              <a:gd name="T19" fmla="*/ 1698 h 17168"/>
              <a:gd name="T20" fmla="*/ 13126 w 13192"/>
              <a:gd name="T21" fmla="*/ 1724 h 17168"/>
              <a:gd name="T22" fmla="*/ 13164 w 13192"/>
              <a:gd name="T23" fmla="*/ 1878 h 17168"/>
              <a:gd name="T24" fmla="*/ 12961 w 13192"/>
              <a:gd name="T25" fmla="*/ 3014 h 17168"/>
              <a:gd name="T26" fmla="*/ 12610 w 13192"/>
              <a:gd name="T27" fmla="*/ 4991 h 17168"/>
              <a:gd name="T28" fmla="*/ 12168 w 13192"/>
              <a:gd name="T29" fmla="*/ 7502 h 17168"/>
              <a:gd name="T30" fmla="*/ 11814 w 13192"/>
              <a:gd name="T31" fmla="*/ 9550 h 17168"/>
              <a:gd name="T32" fmla="*/ 11578 w 13192"/>
              <a:gd name="T33" fmla="*/ 10922 h 17168"/>
              <a:gd name="T34" fmla="*/ 11353 w 13192"/>
              <a:gd name="T35" fmla="*/ 12256 h 17168"/>
              <a:gd name="T36" fmla="*/ 11145 w 13192"/>
              <a:gd name="T37" fmla="*/ 13512 h 17168"/>
              <a:gd name="T38" fmla="*/ 10961 w 13192"/>
              <a:gd name="T39" fmla="*/ 14650 h 17168"/>
              <a:gd name="T40" fmla="*/ 10808 w 13192"/>
              <a:gd name="T41" fmla="*/ 15635 h 17168"/>
              <a:gd name="T42" fmla="*/ 10693 w 13192"/>
              <a:gd name="T43" fmla="*/ 16427 h 17168"/>
              <a:gd name="T44" fmla="*/ 10626 w 13192"/>
              <a:gd name="T45" fmla="*/ 16987 h 17168"/>
              <a:gd name="T46" fmla="*/ 10501 w 13192"/>
              <a:gd name="T47" fmla="*/ 17151 h 17168"/>
              <a:gd name="T48" fmla="*/ 9706 w 13192"/>
              <a:gd name="T49" fmla="*/ 17020 h 17168"/>
              <a:gd name="T50" fmla="*/ 8323 w 13192"/>
              <a:gd name="T51" fmla="*/ 16795 h 17168"/>
              <a:gd name="T52" fmla="*/ 6574 w 13192"/>
              <a:gd name="T53" fmla="*/ 16508 h 17168"/>
              <a:gd name="T54" fmla="*/ 4673 w 13192"/>
              <a:gd name="T55" fmla="*/ 16199 h 17168"/>
              <a:gd name="T56" fmla="*/ 2843 w 13192"/>
              <a:gd name="T57" fmla="*/ 15902 h 17168"/>
              <a:gd name="T58" fmla="*/ 1299 w 13192"/>
              <a:gd name="T59" fmla="*/ 15652 h 17168"/>
              <a:gd name="T60" fmla="*/ 262 w 13192"/>
              <a:gd name="T61" fmla="*/ 15487 h 17168"/>
              <a:gd name="T62" fmla="*/ 28 w 13192"/>
              <a:gd name="T63" fmla="*/ 15297 h 17168"/>
              <a:gd name="T64" fmla="*/ 232 w 13192"/>
              <a:gd name="T65" fmla="*/ 14201 h 17168"/>
              <a:gd name="T66" fmla="*/ 583 w 13192"/>
              <a:gd name="T67" fmla="*/ 12286 h 17168"/>
              <a:gd name="T68" fmla="*/ 1027 w 13192"/>
              <a:gd name="T69" fmla="*/ 9840 h 17168"/>
              <a:gd name="T70" fmla="*/ 1385 w 13192"/>
              <a:gd name="T71" fmla="*/ 7831 h 17168"/>
              <a:gd name="T72" fmla="*/ 1623 w 13192"/>
              <a:gd name="T73" fmla="*/ 6475 h 17168"/>
              <a:gd name="T74" fmla="*/ 1851 w 13192"/>
              <a:gd name="T75" fmla="*/ 5149 h 17168"/>
              <a:gd name="T76" fmla="*/ 2063 w 13192"/>
              <a:gd name="T77" fmla="*/ 3889 h 17168"/>
              <a:gd name="T78" fmla="*/ 2251 w 13192"/>
              <a:gd name="T79" fmla="*/ 2731 h 17168"/>
              <a:gd name="T80" fmla="*/ 2409 w 13192"/>
              <a:gd name="T81" fmla="*/ 1711 h 17168"/>
              <a:gd name="T82" fmla="*/ 2529 w 13192"/>
              <a:gd name="T83" fmla="*/ 865 h 17168"/>
              <a:gd name="T84" fmla="*/ 2604 w 13192"/>
              <a:gd name="T85" fmla="*/ 229 h 17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192" h="17168">
                <a:moveTo>
                  <a:pt x="2622" y="0"/>
                </a:moveTo>
                <a:lnTo>
                  <a:pt x="2737" y="20"/>
                </a:lnTo>
                <a:lnTo>
                  <a:pt x="3059" y="78"/>
                </a:lnTo>
                <a:lnTo>
                  <a:pt x="3563" y="166"/>
                </a:lnTo>
                <a:lnTo>
                  <a:pt x="4216" y="280"/>
                </a:lnTo>
                <a:lnTo>
                  <a:pt x="4992" y="416"/>
                </a:lnTo>
                <a:lnTo>
                  <a:pt x="5859" y="567"/>
                </a:lnTo>
                <a:lnTo>
                  <a:pt x="6789" y="727"/>
                </a:lnTo>
                <a:lnTo>
                  <a:pt x="7754" y="892"/>
                </a:lnTo>
                <a:lnTo>
                  <a:pt x="8722" y="1056"/>
                </a:lnTo>
                <a:lnTo>
                  <a:pt x="9667" y="1212"/>
                </a:lnTo>
                <a:lnTo>
                  <a:pt x="10122" y="1288"/>
                </a:lnTo>
                <a:lnTo>
                  <a:pt x="10559" y="1359"/>
                </a:lnTo>
                <a:lnTo>
                  <a:pt x="10976" y="1426"/>
                </a:lnTo>
                <a:lnTo>
                  <a:pt x="11367" y="1487"/>
                </a:lnTo>
                <a:lnTo>
                  <a:pt x="11732" y="1544"/>
                </a:lnTo>
                <a:lnTo>
                  <a:pt x="12065" y="1593"/>
                </a:lnTo>
                <a:lnTo>
                  <a:pt x="12361" y="1635"/>
                </a:lnTo>
                <a:lnTo>
                  <a:pt x="12621" y="1671"/>
                </a:lnTo>
                <a:lnTo>
                  <a:pt x="12836" y="1698"/>
                </a:lnTo>
                <a:lnTo>
                  <a:pt x="13006" y="1716"/>
                </a:lnTo>
                <a:lnTo>
                  <a:pt x="13126" y="1724"/>
                </a:lnTo>
                <a:lnTo>
                  <a:pt x="13192" y="1721"/>
                </a:lnTo>
                <a:lnTo>
                  <a:pt x="13164" y="1878"/>
                </a:lnTo>
                <a:lnTo>
                  <a:pt x="13085" y="2321"/>
                </a:lnTo>
                <a:lnTo>
                  <a:pt x="12961" y="3014"/>
                </a:lnTo>
                <a:lnTo>
                  <a:pt x="12800" y="3917"/>
                </a:lnTo>
                <a:lnTo>
                  <a:pt x="12610" y="4991"/>
                </a:lnTo>
                <a:lnTo>
                  <a:pt x="12397" y="6199"/>
                </a:lnTo>
                <a:lnTo>
                  <a:pt x="12168" y="7502"/>
                </a:lnTo>
                <a:lnTo>
                  <a:pt x="11933" y="8862"/>
                </a:lnTo>
                <a:lnTo>
                  <a:pt x="11814" y="9550"/>
                </a:lnTo>
                <a:lnTo>
                  <a:pt x="11695" y="10239"/>
                </a:lnTo>
                <a:lnTo>
                  <a:pt x="11578" y="10922"/>
                </a:lnTo>
                <a:lnTo>
                  <a:pt x="11464" y="11596"/>
                </a:lnTo>
                <a:lnTo>
                  <a:pt x="11353" y="12256"/>
                </a:lnTo>
                <a:lnTo>
                  <a:pt x="11246" y="12896"/>
                </a:lnTo>
                <a:lnTo>
                  <a:pt x="11145" y="13512"/>
                </a:lnTo>
                <a:lnTo>
                  <a:pt x="11049" y="14098"/>
                </a:lnTo>
                <a:lnTo>
                  <a:pt x="10961" y="14650"/>
                </a:lnTo>
                <a:lnTo>
                  <a:pt x="10879" y="15165"/>
                </a:lnTo>
                <a:lnTo>
                  <a:pt x="10808" y="15635"/>
                </a:lnTo>
                <a:lnTo>
                  <a:pt x="10745" y="16058"/>
                </a:lnTo>
                <a:lnTo>
                  <a:pt x="10693" y="16427"/>
                </a:lnTo>
                <a:lnTo>
                  <a:pt x="10653" y="16738"/>
                </a:lnTo>
                <a:lnTo>
                  <a:pt x="10626" y="16987"/>
                </a:lnTo>
                <a:lnTo>
                  <a:pt x="10611" y="17168"/>
                </a:lnTo>
                <a:lnTo>
                  <a:pt x="10501" y="17151"/>
                </a:lnTo>
                <a:lnTo>
                  <a:pt x="10190" y="17100"/>
                </a:lnTo>
                <a:lnTo>
                  <a:pt x="9706" y="17020"/>
                </a:lnTo>
                <a:lnTo>
                  <a:pt x="9075" y="16917"/>
                </a:lnTo>
                <a:lnTo>
                  <a:pt x="8323" y="16795"/>
                </a:lnTo>
                <a:lnTo>
                  <a:pt x="7481" y="16657"/>
                </a:lnTo>
                <a:lnTo>
                  <a:pt x="6574" y="16508"/>
                </a:lnTo>
                <a:lnTo>
                  <a:pt x="5629" y="16354"/>
                </a:lnTo>
                <a:lnTo>
                  <a:pt x="4673" y="16199"/>
                </a:lnTo>
                <a:lnTo>
                  <a:pt x="3736" y="16047"/>
                </a:lnTo>
                <a:lnTo>
                  <a:pt x="2843" y="15902"/>
                </a:lnTo>
                <a:lnTo>
                  <a:pt x="2022" y="15769"/>
                </a:lnTo>
                <a:lnTo>
                  <a:pt x="1299" y="15652"/>
                </a:lnTo>
                <a:lnTo>
                  <a:pt x="703" y="15556"/>
                </a:lnTo>
                <a:lnTo>
                  <a:pt x="262" y="15487"/>
                </a:lnTo>
                <a:lnTo>
                  <a:pt x="0" y="15448"/>
                </a:lnTo>
                <a:lnTo>
                  <a:pt x="28" y="15297"/>
                </a:lnTo>
                <a:lnTo>
                  <a:pt x="108" y="14870"/>
                </a:lnTo>
                <a:lnTo>
                  <a:pt x="232" y="14201"/>
                </a:lnTo>
                <a:lnTo>
                  <a:pt x="392" y="13328"/>
                </a:lnTo>
                <a:lnTo>
                  <a:pt x="583" y="12286"/>
                </a:lnTo>
                <a:lnTo>
                  <a:pt x="798" y="11111"/>
                </a:lnTo>
                <a:lnTo>
                  <a:pt x="1027" y="9840"/>
                </a:lnTo>
                <a:lnTo>
                  <a:pt x="1265" y="8507"/>
                </a:lnTo>
                <a:lnTo>
                  <a:pt x="1385" y="7831"/>
                </a:lnTo>
                <a:lnTo>
                  <a:pt x="1504" y="7151"/>
                </a:lnTo>
                <a:lnTo>
                  <a:pt x="1623" y="6475"/>
                </a:lnTo>
                <a:lnTo>
                  <a:pt x="1739" y="5806"/>
                </a:lnTo>
                <a:lnTo>
                  <a:pt x="1851" y="5149"/>
                </a:lnTo>
                <a:lnTo>
                  <a:pt x="1959" y="4509"/>
                </a:lnTo>
                <a:lnTo>
                  <a:pt x="2063" y="3889"/>
                </a:lnTo>
                <a:lnTo>
                  <a:pt x="2161" y="3296"/>
                </a:lnTo>
                <a:lnTo>
                  <a:pt x="2251" y="2731"/>
                </a:lnTo>
                <a:lnTo>
                  <a:pt x="2335" y="2202"/>
                </a:lnTo>
                <a:lnTo>
                  <a:pt x="2409" y="1711"/>
                </a:lnTo>
                <a:lnTo>
                  <a:pt x="2474" y="1264"/>
                </a:lnTo>
                <a:lnTo>
                  <a:pt x="2529" y="865"/>
                </a:lnTo>
                <a:lnTo>
                  <a:pt x="2573" y="518"/>
                </a:lnTo>
                <a:lnTo>
                  <a:pt x="2604" y="229"/>
                </a:lnTo>
                <a:lnTo>
                  <a:pt x="2622" y="0"/>
                </a:lnTo>
                <a:close/>
              </a:path>
            </a:pathLst>
          </a:custGeom>
          <a:solidFill>
            <a:srgbClr val="FCEBC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66661" name="Freeform 5"/>
          <p:cNvSpPr>
            <a:spLocks/>
          </p:cNvSpPr>
          <p:nvPr/>
        </p:nvSpPr>
        <p:spPr bwMode="auto">
          <a:xfrm rot="-568598">
            <a:off x="1925638" y="1592263"/>
            <a:ext cx="423862" cy="447675"/>
          </a:xfrm>
          <a:custGeom>
            <a:avLst/>
            <a:gdLst>
              <a:gd name="T0" fmla="*/ 862 w 1424"/>
              <a:gd name="T1" fmla="*/ 32 h 1434"/>
              <a:gd name="T2" fmla="*/ 344 w 1424"/>
              <a:gd name="T3" fmla="*/ 466 h 1434"/>
              <a:gd name="T4" fmla="*/ 260 w 1424"/>
              <a:gd name="T5" fmla="*/ 469 h 1434"/>
              <a:gd name="T6" fmla="*/ 202 w 1424"/>
              <a:gd name="T7" fmla="*/ 481 h 1434"/>
              <a:gd name="T8" fmla="*/ 146 w 1424"/>
              <a:gd name="T9" fmla="*/ 503 h 1434"/>
              <a:gd name="T10" fmla="*/ 93 w 1424"/>
              <a:gd name="T11" fmla="*/ 539 h 1434"/>
              <a:gd name="T12" fmla="*/ 48 w 1424"/>
              <a:gd name="T13" fmla="*/ 592 h 1434"/>
              <a:gd name="T14" fmla="*/ 16 w 1424"/>
              <a:gd name="T15" fmla="*/ 662 h 1434"/>
              <a:gd name="T16" fmla="*/ 1 w 1424"/>
              <a:gd name="T17" fmla="*/ 756 h 1434"/>
              <a:gd name="T18" fmla="*/ 3 w 1424"/>
              <a:gd name="T19" fmla="*/ 814 h 1434"/>
              <a:gd name="T20" fmla="*/ 17 w 1424"/>
              <a:gd name="T21" fmla="*/ 852 h 1434"/>
              <a:gd name="T22" fmla="*/ 41 w 1424"/>
              <a:gd name="T23" fmla="*/ 896 h 1434"/>
              <a:gd name="T24" fmla="*/ 66 w 1424"/>
              <a:gd name="T25" fmla="*/ 956 h 1434"/>
              <a:gd name="T26" fmla="*/ 100 w 1424"/>
              <a:gd name="T27" fmla="*/ 1018 h 1434"/>
              <a:gd name="T28" fmla="*/ 143 w 1424"/>
              <a:gd name="T29" fmla="*/ 1082 h 1434"/>
              <a:gd name="T30" fmla="*/ 195 w 1424"/>
              <a:gd name="T31" fmla="*/ 1144 h 1434"/>
              <a:gd name="T32" fmla="*/ 254 w 1424"/>
              <a:gd name="T33" fmla="*/ 1207 h 1434"/>
              <a:gd name="T34" fmla="*/ 338 w 1424"/>
              <a:gd name="T35" fmla="*/ 1277 h 1434"/>
              <a:gd name="T36" fmla="*/ 431 w 1424"/>
              <a:gd name="T37" fmla="*/ 1342 h 1434"/>
              <a:gd name="T38" fmla="*/ 524 w 1424"/>
              <a:gd name="T39" fmla="*/ 1389 h 1434"/>
              <a:gd name="T40" fmla="*/ 611 w 1424"/>
              <a:gd name="T41" fmla="*/ 1421 h 1434"/>
              <a:gd name="T42" fmla="*/ 692 w 1424"/>
              <a:gd name="T43" fmla="*/ 1433 h 1434"/>
              <a:gd name="T44" fmla="*/ 758 w 1424"/>
              <a:gd name="T45" fmla="*/ 1433 h 1434"/>
              <a:gd name="T46" fmla="*/ 811 w 1424"/>
              <a:gd name="T47" fmla="*/ 1433 h 1434"/>
              <a:gd name="T48" fmla="*/ 846 w 1424"/>
              <a:gd name="T49" fmla="*/ 1427 h 1434"/>
              <a:gd name="T50" fmla="*/ 877 w 1424"/>
              <a:gd name="T51" fmla="*/ 1415 h 1434"/>
              <a:gd name="T52" fmla="*/ 906 w 1424"/>
              <a:gd name="T53" fmla="*/ 1398 h 1434"/>
              <a:gd name="T54" fmla="*/ 932 w 1424"/>
              <a:gd name="T55" fmla="*/ 1376 h 1434"/>
              <a:gd name="T56" fmla="*/ 954 w 1424"/>
              <a:gd name="T57" fmla="*/ 1349 h 1434"/>
              <a:gd name="T58" fmla="*/ 973 w 1424"/>
              <a:gd name="T59" fmla="*/ 1319 h 1434"/>
              <a:gd name="T60" fmla="*/ 992 w 1424"/>
              <a:gd name="T61" fmla="*/ 1268 h 1434"/>
              <a:gd name="T62" fmla="*/ 1008 w 1424"/>
              <a:gd name="T63" fmla="*/ 1177 h 1434"/>
              <a:gd name="T64" fmla="*/ 1011 w 1424"/>
              <a:gd name="T65" fmla="*/ 1098 h 1434"/>
              <a:gd name="T66" fmla="*/ 1008 w 1424"/>
              <a:gd name="T67" fmla="*/ 1016 h 1434"/>
              <a:gd name="T68" fmla="*/ 1007 w 1424"/>
              <a:gd name="T69" fmla="*/ 933 h 1434"/>
              <a:gd name="T70" fmla="*/ 1411 w 1424"/>
              <a:gd name="T71" fmla="*/ 512 h 1434"/>
              <a:gd name="T72" fmla="*/ 1409 w 1424"/>
              <a:gd name="T73" fmla="*/ 474 h 1434"/>
              <a:gd name="T74" fmla="*/ 1382 w 1424"/>
              <a:gd name="T75" fmla="*/ 410 h 1434"/>
              <a:gd name="T76" fmla="*/ 1347 w 1424"/>
              <a:gd name="T77" fmla="*/ 349 h 1434"/>
              <a:gd name="T78" fmla="*/ 1307 w 1424"/>
              <a:gd name="T79" fmla="*/ 291 h 1434"/>
              <a:gd name="T80" fmla="*/ 1261 w 1424"/>
              <a:gd name="T81" fmla="*/ 237 h 1434"/>
              <a:gd name="T82" fmla="*/ 1207 w 1424"/>
              <a:gd name="T83" fmla="*/ 186 h 1434"/>
              <a:gd name="T84" fmla="*/ 1147 w 1424"/>
              <a:gd name="T85" fmla="*/ 140 h 1434"/>
              <a:gd name="T86" fmla="*/ 1080 w 1424"/>
              <a:gd name="T87" fmla="*/ 98 h 1434"/>
              <a:gd name="T88" fmla="*/ 1005 w 1424"/>
              <a:gd name="T89" fmla="*/ 60 h 1434"/>
              <a:gd name="T90" fmla="*/ 921 w 1424"/>
              <a:gd name="T91" fmla="*/ 27 h 1434"/>
              <a:gd name="T92" fmla="*/ 830 w 1424"/>
              <a:gd name="T93" fmla="*/ 0 h 1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424" h="1434">
                <a:moveTo>
                  <a:pt x="830" y="0"/>
                </a:moveTo>
                <a:lnTo>
                  <a:pt x="846" y="17"/>
                </a:lnTo>
                <a:lnTo>
                  <a:pt x="862" y="32"/>
                </a:lnTo>
                <a:lnTo>
                  <a:pt x="409" y="472"/>
                </a:lnTo>
                <a:lnTo>
                  <a:pt x="391" y="469"/>
                </a:lnTo>
                <a:lnTo>
                  <a:pt x="344" y="466"/>
                </a:lnTo>
                <a:lnTo>
                  <a:pt x="313" y="466"/>
                </a:lnTo>
                <a:lnTo>
                  <a:pt x="278" y="467"/>
                </a:lnTo>
                <a:lnTo>
                  <a:pt x="260" y="469"/>
                </a:lnTo>
                <a:lnTo>
                  <a:pt x="241" y="472"/>
                </a:lnTo>
                <a:lnTo>
                  <a:pt x="222" y="476"/>
                </a:lnTo>
                <a:lnTo>
                  <a:pt x="202" y="481"/>
                </a:lnTo>
                <a:lnTo>
                  <a:pt x="184" y="487"/>
                </a:lnTo>
                <a:lnTo>
                  <a:pt x="165" y="494"/>
                </a:lnTo>
                <a:lnTo>
                  <a:pt x="146" y="503"/>
                </a:lnTo>
                <a:lnTo>
                  <a:pt x="128" y="514"/>
                </a:lnTo>
                <a:lnTo>
                  <a:pt x="110" y="526"/>
                </a:lnTo>
                <a:lnTo>
                  <a:pt x="93" y="539"/>
                </a:lnTo>
                <a:lnTo>
                  <a:pt x="78" y="554"/>
                </a:lnTo>
                <a:lnTo>
                  <a:pt x="62" y="572"/>
                </a:lnTo>
                <a:lnTo>
                  <a:pt x="48" y="592"/>
                </a:lnTo>
                <a:lnTo>
                  <a:pt x="36" y="613"/>
                </a:lnTo>
                <a:lnTo>
                  <a:pt x="26" y="637"/>
                </a:lnTo>
                <a:lnTo>
                  <a:pt x="16" y="662"/>
                </a:lnTo>
                <a:lnTo>
                  <a:pt x="9" y="691"/>
                </a:lnTo>
                <a:lnTo>
                  <a:pt x="4" y="721"/>
                </a:lnTo>
                <a:lnTo>
                  <a:pt x="1" y="756"/>
                </a:lnTo>
                <a:lnTo>
                  <a:pt x="0" y="792"/>
                </a:lnTo>
                <a:lnTo>
                  <a:pt x="1" y="803"/>
                </a:lnTo>
                <a:lnTo>
                  <a:pt x="3" y="814"/>
                </a:lnTo>
                <a:lnTo>
                  <a:pt x="7" y="826"/>
                </a:lnTo>
                <a:lnTo>
                  <a:pt x="12" y="839"/>
                </a:lnTo>
                <a:lnTo>
                  <a:pt x="17" y="852"/>
                </a:lnTo>
                <a:lnTo>
                  <a:pt x="23" y="866"/>
                </a:lnTo>
                <a:lnTo>
                  <a:pt x="32" y="880"/>
                </a:lnTo>
                <a:lnTo>
                  <a:pt x="41" y="896"/>
                </a:lnTo>
                <a:lnTo>
                  <a:pt x="48" y="915"/>
                </a:lnTo>
                <a:lnTo>
                  <a:pt x="56" y="936"/>
                </a:lnTo>
                <a:lnTo>
                  <a:pt x="66" y="956"/>
                </a:lnTo>
                <a:lnTo>
                  <a:pt x="76" y="976"/>
                </a:lnTo>
                <a:lnTo>
                  <a:pt x="88" y="997"/>
                </a:lnTo>
                <a:lnTo>
                  <a:pt x="100" y="1018"/>
                </a:lnTo>
                <a:lnTo>
                  <a:pt x="114" y="1039"/>
                </a:lnTo>
                <a:lnTo>
                  <a:pt x="128" y="1061"/>
                </a:lnTo>
                <a:lnTo>
                  <a:pt x="143" y="1082"/>
                </a:lnTo>
                <a:lnTo>
                  <a:pt x="160" y="1103"/>
                </a:lnTo>
                <a:lnTo>
                  <a:pt x="176" y="1124"/>
                </a:lnTo>
                <a:lnTo>
                  <a:pt x="195" y="1144"/>
                </a:lnTo>
                <a:lnTo>
                  <a:pt x="214" y="1166"/>
                </a:lnTo>
                <a:lnTo>
                  <a:pt x="234" y="1186"/>
                </a:lnTo>
                <a:lnTo>
                  <a:pt x="254" y="1207"/>
                </a:lnTo>
                <a:lnTo>
                  <a:pt x="275" y="1226"/>
                </a:lnTo>
                <a:lnTo>
                  <a:pt x="306" y="1253"/>
                </a:lnTo>
                <a:lnTo>
                  <a:pt x="338" y="1277"/>
                </a:lnTo>
                <a:lnTo>
                  <a:pt x="368" y="1301"/>
                </a:lnTo>
                <a:lnTo>
                  <a:pt x="400" y="1322"/>
                </a:lnTo>
                <a:lnTo>
                  <a:pt x="431" y="1342"/>
                </a:lnTo>
                <a:lnTo>
                  <a:pt x="463" y="1360"/>
                </a:lnTo>
                <a:lnTo>
                  <a:pt x="493" y="1375"/>
                </a:lnTo>
                <a:lnTo>
                  <a:pt x="524" y="1389"/>
                </a:lnTo>
                <a:lnTo>
                  <a:pt x="553" y="1402"/>
                </a:lnTo>
                <a:lnTo>
                  <a:pt x="583" y="1413"/>
                </a:lnTo>
                <a:lnTo>
                  <a:pt x="611" y="1421"/>
                </a:lnTo>
                <a:lnTo>
                  <a:pt x="639" y="1427"/>
                </a:lnTo>
                <a:lnTo>
                  <a:pt x="667" y="1431"/>
                </a:lnTo>
                <a:lnTo>
                  <a:pt x="692" y="1433"/>
                </a:lnTo>
                <a:lnTo>
                  <a:pt x="716" y="1433"/>
                </a:lnTo>
                <a:lnTo>
                  <a:pt x="740" y="1431"/>
                </a:lnTo>
                <a:lnTo>
                  <a:pt x="758" y="1433"/>
                </a:lnTo>
                <a:lnTo>
                  <a:pt x="777" y="1434"/>
                </a:lnTo>
                <a:lnTo>
                  <a:pt x="795" y="1434"/>
                </a:lnTo>
                <a:lnTo>
                  <a:pt x="811" y="1433"/>
                </a:lnTo>
                <a:lnTo>
                  <a:pt x="823" y="1432"/>
                </a:lnTo>
                <a:lnTo>
                  <a:pt x="835" y="1429"/>
                </a:lnTo>
                <a:lnTo>
                  <a:pt x="846" y="1427"/>
                </a:lnTo>
                <a:lnTo>
                  <a:pt x="856" y="1424"/>
                </a:lnTo>
                <a:lnTo>
                  <a:pt x="867" y="1419"/>
                </a:lnTo>
                <a:lnTo>
                  <a:pt x="877" y="1415"/>
                </a:lnTo>
                <a:lnTo>
                  <a:pt x="887" y="1409"/>
                </a:lnTo>
                <a:lnTo>
                  <a:pt x="896" y="1405"/>
                </a:lnTo>
                <a:lnTo>
                  <a:pt x="906" y="1398"/>
                </a:lnTo>
                <a:lnTo>
                  <a:pt x="915" y="1392"/>
                </a:lnTo>
                <a:lnTo>
                  <a:pt x="923" y="1385"/>
                </a:lnTo>
                <a:lnTo>
                  <a:pt x="932" y="1376"/>
                </a:lnTo>
                <a:lnTo>
                  <a:pt x="939" y="1368"/>
                </a:lnTo>
                <a:lnTo>
                  <a:pt x="947" y="1359"/>
                </a:lnTo>
                <a:lnTo>
                  <a:pt x="954" y="1349"/>
                </a:lnTo>
                <a:lnTo>
                  <a:pt x="960" y="1340"/>
                </a:lnTo>
                <a:lnTo>
                  <a:pt x="966" y="1329"/>
                </a:lnTo>
                <a:lnTo>
                  <a:pt x="973" y="1319"/>
                </a:lnTo>
                <a:lnTo>
                  <a:pt x="978" y="1307"/>
                </a:lnTo>
                <a:lnTo>
                  <a:pt x="982" y="1294"/>
                </a:lnTo>
                <a:lnTo>
                  <a:pt x="992" y="1268"/>
                </a:lnTo>
                <a:lnTo>
                  <a:pt x="999" y="1241"/>
                </a:lnTo>
                <a:lnTo>
                  <a:pt x="1005" y="1210"/>
                </a:lnTo>
                <a:lnTo>
                  <a:pt x="1008" y="1177"/>
                </a:lnTo>
                <a:lnTo>
                  <a:pt x="1011" y="1143"/>
                </a:lnTo>
                <a:lnTo>
                  <a:pt x="1011" y="1107"/>
                </a:lnTo>
                <a:lnTo>
                  <a:pt x="1011" y="1098"/>
                </a:lnTo>
                <a:lnTo>
                  <a:pt x="1009" y="1078"/>
                </a:lnTo>
                <a:lnTo>
                  <a:pt x="1009" y="1049"/>
                </a:lnTo>
                <a:lnTo>
                  <a:pt x="1008" y="1016"/>
                </a:lnTo>
                <a:lnTo>
                  <a:pt x="1008" y="983"/>
                </a:lnTo>
                <a:lnTo>
                  <a:pt x="1007" y="953"/>
                </a:lnTo>
                <a:lnTo>
                  <a:pt x="1007" y="933"/>
                </a:lnTo>
                <a:lnTo>
                  <a:pt x="1007" y="925"/>
                </a:lnTo>
                <a:lnTo>
                  <a:pt x="1399" y="505"/>
                </a:lnTo>
                <a:lnTo>
                  <a:pt x="1411" y="512"/>
                </a:lnTo>
                <a:lnTo>
                  <a:pt x="1424" y="518"/>
                </a:lnTo>
                <a:lnTo>
                  <a:pt x="1417" y="496"/>
                </a:lnTo>
                <a:lnTo>
                  <a:pt x="1409" y="474"/>
                </a:lnTo>
                <a:lnTo>
                  <a:pt x="1400" y="453"/>
                </a:lnTo>
                <a:lnTo>
                  <a:pt x="1391" y="430"/>
                </a:lnTo>
                <a:lnTo>
                  <a:pt x="1382" y="410"/>
                </a:lnTo>
                <a:lnTo>
                  <a:pt x="1371" y="389"/>
                </a:lnTo>
                <a:lnTo>
                  <a:pt x="1360" y="369"/>
                </a:lnTo>
                <a:lnTo>
                  <a:pt x="1347" y="349"/>
                </a:lnTo>
                <a:lnTo>
                  <a:pt x="1336" y="329"/>
                </a:lnTo>
                <a:lnTo>
                  <a:pt x="1322" y="310"/>
                </a:lnTo>
                <a:lnTo>
                  <a:pt x="1307" y="291"/>
                </a:lnTo>
                <a:lnTo>
                  <a:pt x="1293" y="272"/>
                </a:lnTo>
                <a:lnTo>
                  <a:pt x="1278" y="255"/>
                </a:lnTo>
                <a:lnTo>
                  <a:pt x="1261" y="237"/>
                </a:lnTo>
                <a:lnTo>
                  <a:pt x="1244" y="219"/>
                </a:lnTo>
                <a:lnTo>
                  <a:pt x="1226" y="203"/>
                </a:lnTo>
                <a:lnTo>
                  <a:pt x="1207" y="186"/>
                </a:lnTo>
                <a:lnTo>
                  <a:pt x="1188" y="170"/>
                </a:lnTo>
                <a:lnTo>
                  <a:pt x="1168" y="155"/>
                </a:lnTo>
                <a:lnTo>
                  <a:pt x="1147" y="140"/>
                </a:lnTo>
                <a:lnTo>
                  <a:pt x="1126" y="125"/>
                </a:lnTo>
                <a:lnTo>
                  <a:pt x="1102" y="111"/>
                </a:lnTo>
                <a:lnTo>
                  <a:pt x="1080" y="98"/>
                </a:lnTo>
                <a:lnTo>
                  <a:pt x="1055" y="85"/>
                </a:lnTo>
                <a:lnTo>
                  <a:pt x="1031" y="72"/>
                </a:lnTo>
                <a:lnTo>
                  <a:pt x="1005" y="60"/>
                </a:lnTo>
                <a:lnTo>
                  <a:pt x="978" y="49"/>
                </a:lnTo>
                <a:lnTo>
                  <a:pt x="949" y="38"/>
                </a:lnTo>
                <a:lnTo>
                  <a:pt x="921" y="27"/>
                </a:lnTo>
                <a:lnTo>
                  <a:pt x="892" y="18"/>
                </a:lnTo>
                <a:lnTo>
                  <a:pt x="862" y="9"/>
                </a:lnTo>
                <a:lnTo>
                  <a:pt x="830" y="0"/>
                </a:lnTo>
                <a:close/>
              </a:path>
            </a:pathLst>
          </a:custGeom>
          <a:solidFill>
            <a:srgbClr val="BBA07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66662" name="Freeform 6"/>
          <p:cNvSpPr>
            <a:spLocks/>
          </p:cNvSpPr>
          <p:nvPr/>
        </p:nvSpPr>
        <p:spPr bwMode="auto">
          <a:xfrm rot="-568598">
            <a:off x="2271713" y="1665288"/>
            <a:ext cx="36512" cy="127000"/>
          </a:xfrm>
          <a:custGeom>
            <a:avLst/>
            <a:gdLst>
              <a:gd name="T0" fmla="*/ 0 w 129"/>
              <a:gd name="T1" fmla="*/ 9 h 405"/>
              <a:gd name="T2" fmla="*/ 35 w 129"/>
              <a:gd name="T3" fmla="*/ 284 h 405"/>
              <a:gd name="T4" fmla="*/ 110 w 129"/>
              <a:gd name="T5" fmla="*/ 405 h 405"/>
              <a:gd name="T6" fmla="*/ 129 w 129"/>
              <a:gd name="T7" fmla="*/ 262 h 405"/>
              <a:gd name="T8" fmla="*/ 91 w 129"/>
              <a:gd name="T9" fmla="*/ 0 h 405"/>
              <a:gd name="T10" fmla="*/ 0 w 129"/>
              <a:gd name="T11" fmla="*/ 9 h 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9" h="405">
                <a:moveTo>
                  <a:pt x="0" y="9"/>
                </a:moveTo>
                <a:lnTo>
                  <a:pt x="35" y="284"/>
                </a:lnTo>
                <a:lnTo>
                  <a:pt x="110" y="405"/>
                </a:lnTo>
                <a:lnTo>
                  <a:pt x="129" y="262"/>
                </a:lnTo>
                <a:lnTo>
                  <a:pt x="91" y="0"/>
                </a:lnTo>
                <a:lnTo>
                  <a:pt x="0" y="9"/>
                </a:lnTo>
                <a:close/>
              </a:path>
            </a:pathLst>
          </a:custGeom>
          <a:solidFill>
            <a:srgbClr val="72707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66663" name="Freeform 7"/>
          <p:cNvSpPr>
            <a:spLocks/>
          </p:cNvSpPr>
          <p:nvPr/>
        </p:nvSpPr>
        <p:spPr bwMode="auto">
          <a:xfrm rot="-568598">
            <a:off x="2043113" y="1449388"/>
            <a:ext cx="401637" cy="276225"/>
          </a:xfrm>
          <a:custGeom>
            <a:avLst/>
            <a:gdLst>
              <a:gd name="T0" fmla="*/ 280 w 1346"/>
              <a:gd name="T1" fmla="*/ 131 h 883"/>
              <a:gd name="T2" fmla="*/ 224 w 1346"/>
              <a:gd name="T3" fmla="*/ 159 h 883"/>
              <a:gd name="T4" fmla="*/ 172 w 1346"/>
              <a:gd name="T5" fmla="*/ 195 h 883"/>
              <a:gd name="T6" fmla="*/ 135 w 1346"/>
              <a:gd name="T7" fmla="*/ 227 h 883"/>
              <a:gd name="T8" fmla="*/ 114 w 1346"/>
              <a:gd name="T9" fmla="*/ 251 h 883"/>
              <a:gd name="T10" fmla="*/ 73 w 1346"/>
              <a:gd name="T11" fmla="*/ 305 h 883"/>
              <a:gd name="T12" fmla="*/ 29 w 1346"/>
              <a:gd name="T13" fmla="*/ 384 h 883"/>
              <a:gd name="T14" fmla="*/ 6 w 1346"/>
              <a:gd name="T15" fmla="*/ 458 h 883"/>
              <a:gd name="T16" fmla="*/ 0 w 1346"/>
              <a:gd name="T17" fmla="*/ 526 h 883"/>
              <a:gd name="T18" fmla="*/ 10 w 1346"/>
              <a:gd name="T19" fmla="*/ 589 h 883"/>
              <a:gd name="T20" fmla="*/ 36 w 1346"/>
              <a:gd name="T21" fmla="*/ 647 h 883"/>
              <a:gd name="T22" fmla="*/ 75 w 1346"/>
              <a:gd name="T23" fmla="*/ 698 h 883"/>
              <a:gd name="T24" fmla="*/ 125 w 1346"/>
              <a:gd name="T25" fmla="*/ 744 h 883"/>
              <a:gd name="T26" fmla="*/ 184 w 1346"/>
              <a:gd name="T27" fmla="*/ 784 h 883"/>
              <a:gd name="T28" fmla="*/ 250 w 1346"/>
              <a:gd name="T29" fmla="*/ 817 h 883"/>
              <a:gd name="T30" fmla="*/ 320 w 1346"/>
              <a:gd name="T31" fmla="*/ 845 h 883"/>
              <a:gd name="T32" fmla="*/ 397 w 1346"/>
              <a:gd name="T33" fmla="*/ 865 h 883"/>
              <a:gd name="T34" fmla="*/ 473 w 1346"/>
              <a:gd name="T35" fmla="*/ 878 h 883"/>
              <a:gd name="T36" fmla="*/ 551 w 1346"/>
              <a:gd name="T37" fmla="*/ 883 h 883"/>
              <a:gd name="T38" fmla="*/ 627 w 1346"/>
              <a:gd name="T39" fmla="*/ 881 h 883"/>
              <a:gd name="T40" fmla="*/ 700 w 1346"/>
              <a:gd name="T41" fmla="*/ 873 h 883"/>
              <a:gd name="T42" fmla="*/ 780 w 1346"/>
              <a:gd name="T43" fmla="*/ 853 h 883"/>
              <a:gd name="T44" fmla="*/ 866 w 1346"/>
              <a:gd name="T45" fmla="*/ 827 h 883"/>
              <a:gd name="T46" fmla="*/ 945 w 1346"/>
              <a:gd name="T47" fmla="*/ 799 h 883"/>
              <a:gd name="T48" fmla="*/ 1015 w 1346"/>
              <a:gd name="T49" fmla="*/ 769 h 883"/>
              <a:gd name="T50" fmla="*/ 1078 w 1346"/>
              <a:gd name="T51" fmla="*/ 737 h 883"/>
              <a:gd name="T52" fmla="*/ 1134 w 1346"/>
              <a:gd name="T53" fmla="*/ 703 h 883"/>
              <a:gd name="T54" fmla="*/ 1183 w 1346"/>
              <a:gd name="T55" fmla="*/ 669 h 883"/>
              <a:gd name="T56" fmla="*/ 1225 w 1346"/>
              <a:gd name="T57" fmla="*/ 632 h 883"/>
              <a:gd name="T58" fmla="*/ 1260 w 1346"/>
              <a:gd name="T59" fmla="*/ 595 h 883"/>
              <a:gd name="T60" fmla="*/ 1290 w 1346"/>
              <a:gd name="T61" fmla="*/ 556 h 883"/>
              <a:gd name="T62" fmla="*/ 1312 w 1346"/>
              <a:gd name="T63" fmla="*/ 516 h 883"/>
              <a:gd name="T64" fmla="*/ 1329 w 1346"/>
              <a:gd name="T65" fmla="*/ 475 h 883"/>
              <a:gd name="T66" fmla="*/ 1340 w 1346"/>
              <a:gd name="T67" fmla="*/ 433 h 883"/>
              <a:gd name="T68" fmla="*/ 1346 w 1346"/>
              <a:gd name="T69" fmla="*/ 392 h 883"/>
              <a:gd name="T70" fmla="*/ 1346 w 1346"/>
              <a:gd name="T71" fmla="*/ 350 h 883"/>
              <a:gd name="T72" fmla="*/ 1342 w 1346"/>
              <a:gd name="T73" fmla="*/ 307 h 883"/>
              <a:gd name="T74" fmla="*/ 1332 w 1346"/>
              <a:gd name="T75" fmla="*/ 265 h 883"/>
              <a:gd name="T76" fmla="*/ 1319 w 1346"/>
              <a:gd name="T77" fmla="*/ 225 h 883"/>
              <a:gd name="T78" fmla="*/ 1302 w 1346"/>
              <a:gd name="T79" fmla="*/ 188 h 883"/>
              <a:gd name="T80" fmla="*/ 1282 w 1346"/>
              <a:gd name="T81" fmla="*/ 153 h 883"/>
              <a:gd name="T82" fmla="*/ 1257 w 1346"/>
              <a:gd name="T83" fmla="*/ 122 h 883"/>
              <a:gd name="T84" fmla="*/ 1230 w 1346"/>
              <a:gd name="T85" fmla="*/ 94 h 883"/>
              <a:gd name="T86" fmla="*/ 1199 w 1346"/>
              <a:gd name="T87" fmla="*/ 68 h 883"/>
              <a:gd name="T88" fmla="*/ 1166 w 1346"/>
              <a:gd name="T89" fmla="*/ 47 h 883"/>
              <a:gd name="T90" fmla="*/ 1131 w 1346"/>
              <a:gd name="T91" fmla="*/ 29 h 883"/>
              <a:gd name="T92" fmla="*/ 1093 w 1346"/>
              <a:gd name="T93" fmla="*/ 15 h 883"/>
              <a:gd name="T94" fmla="*/ 1054 w 1346"/>
              <a:gd name="T95" fmla="*/ 6 h 883"/>
              <a:gd name="T96" fmla="*/ 1012 w 1346"/>
              <a:gd name="T97" fmla="*/ 1 h 883"/>
              <a:gd name="T98" fmla="*/ 969 w 1346"/>
              <a:gd name="T99" fmla="*/ 0 h 883"/>
              <a:gd name="T100" fmla="*/ 925 w 1346"/>
              <a:gd name="T101" fmla="*/ 3 h 883"/>
              <a:gd name="T102" fmla="*/ 880 w 1346"/>
              <a:gd name="T103" fmla="*/ 13 h 883"/>
              <a:gd name="T104" fmla="*/ 833 w 1346"/>
              <a:gd name="T105" fmla="*/ 26 h 883"/>
              <a:gd name="T106" fmla="*/ 749 w 1346"/>
              <a:gd name="T107" fmla="*/ 42 h 883"/>
              <a:gd name="T108" fmla="*/ 622 w 1346"/>
              <a:gd name="T109" fmla="*/ 56 h 883"/>
              <a:gd name="T110" fmla="*/ 526 w 1346"/>
              <a:gd name="T111" fmla="*/ 68 h 883"/>
              <a:gd name="T112" fmla="*/ 462 w 1346"/>
              <a:gd name="T113" fmla="*/ 77 h 883"/>
              <a:gd name="T114" fmla="*/ 399 w 1346"/>
              <a:gd name="T115" fmla="*/ 92 h 883"/>
              <a:gd name="T116" fmla="*/ 339 w 1346"/>
              <a:gd name="T117" fmla="*/ 108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346" h="883">
                <a:moveTo>
                  <a:pt x="310" y="119"/>
                </a:moveTo>
                <a:lnTo>
                  <a:pt x="280" y="131"/>
                </a:lnTo>
                <a:lnTo>
                  <a:pt x="252" y="145"/>
                </a:lnTo>
                <a:lnTo>
                  <a:pt x="224" y="159"/>
                </a:lnTo>
                <a:lnTo>
                  <a:pt x="198" y="176"/>
                </a:lnTo>
                <a:lnTo>
                  <a:pt x="172" y="195"/>
                </a:lnTo>
                <a:lnTo>
                  <a:pt x="147" y="215"/>
                </a:lnTo>
                <a:lnTo>
                  <a:pt x="135" y="227"/>
                </a:lnTo>
                <a:lnTo>
                  <a:pt x="125" y="239"/>
                </a:lnTo>
                <a:lnTo>
                  <a:pt x="114" y="251"/>
                </a:lnTo>
                <a:lnTo>
                  <a:pt x="104" y="264"/>
                </a:lnTo>
                <a:lnTo>
                  <a:pt x="73" y="305"/>
                </a:lnTo>
                <a:lnTo>
                  <a:pt x="48" y="345"/>
                </a:lnTo>
                <a:lnTo>
                  <a:pt x="29" y="384"/>
                </a:lnTo>
                <a:lnTo>
                  <a:pt x="15" y="422"/>
                </a:lnTo>
                <a:lnTo>
                  <a:pt x="6" y="458"/>
                </a:lnTo>
                <a:lnTo>
                  <a:pt x="1" y="492"/>
                </a:lnTo>
                <a:lnTo>
                  <a:pt x="0" y="526"/>
                </a:lnTo>
                <a:lnTo>
                  <a:pt x="3" y="558"/>
                </a:lnTo>
                <a:lnTo>
                  <a:pt x="10" y="589"/>
                </a:lnTo>
                <a:lnTo>
                  <a:pt x="22" y="618"/>
                </a:lnTo>
                <a:lnTo>
                  <a:pt x="36" y="647"/>
                </a:lnTo>
                <a:lnTo>
                  <a:pt x="54" y="674"/>
                </a:lnTo>
                <a:lnTo>
                  <a:pt x="75" y="698"/>
                </a:lnTo>
                <a:lnTo>
                  <a:pt x="99" y="722"/>
                </a:lnTo>
                <a:lnTo>
                  <a:pt x="125" y="744"/>
                </a:lnTo>
                <a:lnTo>
                  <a:pt x="153" y="764"/>
                </a:lnTo>
                <a:lnTo>
                  <a:pt x="184" y="784"/>
                </a:lnTo>
                <a:lnTo>
                  <a:pt x="215" y="802"/>
                </a:lnTo>
                <a:lnTo>
                  <a:pt x="250" y="817"/>
                </a:lnTo>
                <a:lnTo>
                  <a:pt x="285" y="832"/>
                </a:lnTo>
                <a:lnTo>
                  <a:pt x="320" y="845"/>
                </a:lnTo>
                <a:lnTo>
                  <a:pt x="358" y="855"/>
                </a:lnTo>
                <a:lnTo>
                  <a:pt x="397" y="865"/>
                </a:lnTo>
                <a:lnTo>
                  <a:pt x="435" y="872"/>
                </a:lnTo>
                <a:lnTo>
                  <a:pt x="473" y="878"/>
                </a:lnTo>
                <a:lnTo>
                  <a:pt x="512" y="881"/>
                </a:lnTo>
                <a:lnTo>
                  <a:pt x="551" y="883"/>
                </a:lnTo>
                <a:lnTo>
                  <a:pt x="590" y="883"/>
                </a:lnTo>
                <a:lnTo>
                  <a:pt x="627" y="881"/>
                </a:lnTo>
                <a:lnTo>
                  <a:pt x="664" y="878"/>
                </a:lnTo>
                <a:lnTo>
                  <a:pt x="700" y="873"/>
                </a:lnTo>
                <a:lnTo>
                  <a:pt x="734" y="865"/>
                </a:lnTo>
                <a:lnTo>
                  <a:pt x="780" y="853"/>
                </a:lnTo>
                <a:lnTo>
                  <a:pt x="825" y="840"/>
                </a:lnTo>
                <a:lnTo>
                  <a:pt x="866" y="827"/>
                </a:lnTo>
                <a:lnTo>
                  <a:pt x="907" y="813"/>
                </a:lnTo>
                <a:lnTo>
                  <a:pt x="945" y="799"/>
                </a:lnTo>
                <a:lnTo>
                  <a:pt x="981" y="784"/>
                </a:lnTo>
                <a:lnTo>
                  <a:pt x="1015" y="769"/>
                </a:lnTo>
                <a:lnTo>
                  <a:pt x="1047" y="753"/>
                </a:lnTo>
                <a:lnTo>
                  <a:pt x="1078" y="737"/>
                </a:lnTo>
                <a:lnTo>
                  <a:pt x="1107" y="721"/>
                </a:lnTo>
                <a:lnTo>
                  <a:pt x="1134" y="703"/>
                </a:lnTo>
                <a:lnTo>
                  <a:pt x="1159" y="687"/>
                </a:lnTo>
                <a:lnTo>
                  <a:pt x="1183" y="669"/>
                </a:lnTo>
                <a:lnTo>
                  <a:pt x="1205" y="650"/>
                </a:lnTo>
                <a:lnTo>
                  <a:pt x="1225" y="632"/>
                </a:lnTo>
                <a:lnTo>
                  <a:pt x="1244" y="614"/>
                </a:lnTo>
                <a:lnTo>
                  <a:pt x="1260" y="595"/>
                </a:lnTo>
                <a:lnTo>
                  <a:pt x="1276" y="575"/>
                </a:lnTo>
                <a:lnTo>
                  <a:pt x="1290" y="556"/>
                </a:lnTo>
                <a:lnTo>
                  <a:pt x="1302" y="536"/>
                </a:lnTo>
                <a:lnTo>
                  <a:pt x="1312" y="516"/>
                </a:lnTo>
                <a:lnTo>
                  <a:pt x="1322" y="496"/>
                </a:lnTo>
                <a:lnTo>
                  <a:pt x="1329" y="475"/>
                </a:lnTo>
                <a:lnTo>
                  <a:pt x="1336" y="455"/>
                </a:lnTo>
                <a:lnTo>
                  <a:pt x="1340" y="433"/>
                </a:lnTo>
                <a:lnTo>
                  <a:pt x="1344" y="413"/>
                </a:lnTo>
                <a:lnTo>
                  <a:pt x="1346" y="392"/>
                </a:lnTo>
                <a:lnTo>
                  <a:pt x="1346" y="371"/>
                </a:lnTo>
                <a:lnTo>
                  <a:pt x="1346" y="350"/>
                </a:lnTo>
                <a:lnTo>
                  <a:pt x="1345" y="328"/>
                </a:lnTo>
                <a:lnTo>
                  <a:pt x="1342" y="307"/>
                </a:lnTo>
                <a:lnTo>
                  <a:pt x="1338" y="286"/>
                </a:lnTo>
                <a:lnTo>
                  <a:pt x="1332" y="265"/>
                </a:lnTo>
                <a:lnTo>
                  <a:pt x="1326" y="245"/>
                </a:lnTo>
                <a:lnTo>
                  <a:pt x="1319" y="225"/>
                </a:lnTo>
                <a:lnTo>
                  <a:pt x="1311" y="206"/>
                </a:lnTo>
                <a:lnTo>
                  <a:pt x="1302" y="188"/>
                </a:lnTo>
                <a:lnTo>
                  <a:pt x="1292" y="171"/>
                </a:lnTo>
                <a:lnTo>
                  <a:pt x="1282" y="153"/>
                </a:lnTo>
                <a:lnTo>
                  <a:pt x="1270" y="138"/>
                </a:lnTo>
                <a:lnTo>
                  <a:pt x="1257" y="122"/>
                </a:lnTo>
                <a:lnTo>
                  <a:pt x="1244" y="107"/>
                </a:lnTo>
                <a:lnTo>
                  <a:pt x="1230" y="94"/>
                </a:lnTo>
                <a:lnTo>
                  <a:pt x="1214" y="81"/>
                </a:lnTo>
                <a:lnTo>
                  <a:pt x="1199" y="68"/>
                </a:lnTo>
                <a:lnTo>
                  <a:pt x="1184" y="57"/>
                </a:lnTo>
                <a:lnTo>
                  <a:pt x="1166" y="47"/>
                </a:lnTo>
                <a:lnTo>
                  <a:pt x="1150" y="37"/>
                </a:lnTo>
                <a:lnTo>
                  <a:pt x="1131" y="29"/>
                </a:lnTo>
                <a:lnTo>
                  <a:pt x="1113" y="22"/>
                </a:lnTo>
                <a:lnTo>
                  <a:pt x="1093" y="15"/>
                </a:lnTo>
                <a:lnTo>
                  <a:pt x="1074" y="10"/>
                </a:lnTo>
                <a:lnTo>
                  <a:pt x="1054" y="6"/>
                </a:lnTo>
                <a:lnTo>
                  <a:pt x="1033" y="3"/>
                </a:lnTo>
                <a:lnTo>
                  <a:pt x="1012" y="1"/>
                </a:lnTo>
                <a:lnTo>
                  <a:pt x="991" y="0"/>
                </a:lnTo>
                <a:lnTo>
                  <a:pt x="969" y="0"/>
                </a:lnTo>
                <a:lnTo>
                  <a:pt x="947" y="1"/>
                </a:lnTo>
                <a:lnTo>
                  <a:pt x="925" y="3"/>
                </a:lnTo>
                <a:lnTo>
                  <a:pt x="902" y="7"/>
                </a:lnTo>
                <a:lnTo>
                  <a:pt x="880" y="13"/>
                </a:lnTo>
                <a:lnTo>
                  <a:pt x="856" y="19"/>
                </a:lnTo>
                <a:lnTo>
                  <a:pt x="833" y="26"/>
                </a:lnTo>
                <a:lnTo>
                  <a:pt x="809" y="35"/>
                </a:lnTo>
                <a:lnTo>
                  <a:pt x="749" y="42"/>
                </a:lnTo>
                <a:lnTo>
                  <a:pt x="687" y="49"/>
                </a:lnTo>
                <a:lnTo>
                  <a:pt x="622" y="56"/>
                </a:lnTo>
                <a:lnTo>
                  <a:pt x="558" y="63"/>
                </a:lnTo>
                <a:lnTo>
                  <a:pt x="526" y="68"/>
                </a:lnTo>
                <a:lnTo>
                  <a:pt x="493" y="73"/>
                </a:lnTo>
                <a:lnTo>
                  <a:pt x="462" y="77"/>
                </a:lnTo>
                <a:lnTo>
                  <a:pt x="431" y="85"/>
                </a:lnTo>
                <a:lnTo>
                  <a:pt x="399" y="92"/>
                </a:lnTo>
                <a:lnTo>
                  <a:pt x="369" y="99"/>
                </a:lnTo>
                <a:lnTo>
                  <a:pt x="339" y="108"/>
                </a:lnTo>
                <a:lnTo>
                  <a:pt x="310" y="119"/>
                </a:lnTo>
                <a:close/>
              </a:path>
            </a:pathLst>
          </a:custGeom>
          <a:solidFill>
            <a:srgbClr val="BA401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66664" name="Freeform 8"/>
          <p:cNvSpPr>
            <a:spLocks/>
          </p:cNvSpPr>
          <p:nvPr/>
        </p:nvSpPr>
        <p:spPr bwMode="auto">
          <a:xfrm rot="-568598">
            <a:off x="2049463" y="1516063"/>
            <a:ext cx="400050" cy="207962"/>
          </a:xfrm>
          <a:custGeom>
            <a:avLst/>
            <a:gdLst>
              <a:gd name="T0" fmla="*/ 1325 w 1343"/>
              <a:gd name="T1" fmla="*/ 33 h 665"/>
              <a:gd name="T2" fmla="*/ 1316 w 1343"/>
              <a:gd name="T3" fmla="*/ 21 h 665"/>
              <a:gd name="T4" fmla="*/ 1321 w 1343"/>
              <a:gd name="T5" fmla="*/ 85 h 665"/>
              <a:gd name="T6" fmla="*/ 1314 w 1343"/>
              <a:gd name="T7" fmla="*/ 147 h 665"/>
              <a:gd name="T8" fmla="*/ 1295 w 1343"/>
              <a:gd name="T9" fmla="*/ 208 h 665"/>
              <a:gd name="T10" fmla="*/ 1263 w 1343"/>
              <a:gd name="T11" fmla="*/ 268 h 665"/>
              <a:gd name="T12" fmla="*/ 1217 w 1343"/>
              <a:gd name="T13" fmla="*/ 326 h 665"/>
              <a:gd name="T14" fmla="*/ 1156 w 1343"/>
              <a:gd name="T15" fmla="*/ 381 h 665"/>
              <a:gd name="T16" fmla="*/ 1081 w 1343"/>
              <a:gd name="T17" fmla="*/ 433 h 665"/>
              <a:gd name="T18" fmla="*/ 989 w 1343"/>
              <a:gd name="T19" fmla="*/ 482 h 665"/>
              <a:gd name="T20" fmla="*/ 880 w 1343"/>
              <a:gd name="T21" fmla="*/ 526 h 665"/>
              <a:gd name="T22" fmla="*/ 754 w 1343"/>
              <a:gd name="T23" fmla="*/ 565 h 665"/>
              <a:gd name="T24" fmla="*/ 661 w 1343"/>
              <a:gd name="T25" fmla="*/ 588 h 665"/>
              <a:gd name="T26" fmla="*/ 586 w 1343"/>
              <a:gd name="T27" fmla="*/ 595 h 665"/>
              <a:gd name="T28" fmla="*/ 509 w 1343"/>
              <a:gd name="T29" fmla="*/ 595 h 665"/>
              <a:gd name="T30" fmla="*/ 429 w 1343"/>
              <a:gd name="T31" fmla="*/ 588 h 665"/>
              <a:gd name="T32" fmla="*/ 351 w 1343"/>
              <a:gd name="T33" fmla="*/ 572 h 665"/>
              <a:gd name="T34" fmla="*/ 275 w 1343"/>
              <a:gd name="T35" fmla="*/ 550 h 665"/>
              <a:gd name="T36" fmla="*/ 204 w 1343"/>
              <a:gd name="T37" fmla="*/ 520 h 665"/>
              <a:gd name="T38" fmla="*/ 139 w 1343"/>
              <a:gd name="T39" fmla="*/ 485 h 665"/>
              <a:gd name="T40" fmla="*/ 82 w 1343"/>
              <a:gd name="T41" fmla="*/ 443 h 665"/>
              <a:gd name="T42" fmla="*/ 36 w 1343"/>
              <a:gd name="T43" fmla="*/ 394 h 665"/>
              <a:gd name="T44" fmla="*/ 0 w 1343"/>
              <a:gd name="T45" fmla="*/ 339 h 665"/>
              <a:gd name="T46" fmla="*/ 22 w 1343"/>
              <a:gd name="T47" fmla="*/ 407 h 665"/>
              <a:gd name="T48" fmla="*/ 60 w 1343"/>
              <a:gd name="T49" fmla="*/ 467 h 665"/>
              <a:gd name="T50" fmla="*/ 115 w 1343"/>
              <a:gd name="T51" fmla="*/ 520 h 665"/>
              <a:gd name="T52" fmla="*/ 179 w 1343"/>
              <a:gd name="T53" fmla="*/ 565 h 665"/>
              <a:gd name="T54" fmla="*/ 255 w 1343"/>
              <a:gd name="T55" fmla="*/ 603 h 665"/>
              <a:gd name="T56" fmla="*/ 336 w 1343"/>
              <a:gd name="T57" fmla="*/ 631 h 665"/>
              <a:gd name="T58" fmla="*/ 422 w 1343"/>
              <a:gd name="T59" fmla="*/ 651 h 665"/>
              <a:gd name="T60" fmla="*/ 509 w 1343"/>
              <a:gd name="T61" fmla="*/ 663 h 665"/>
              <a:gd name="T62" fmla="*/ 595 w 1343"/>
              <a:gd name="T63" fmla="*/ 665 h 665"/>
              <a:gd name="T64" fmla="*/ 679 w 1343"/>
              <a:gd name="T65" fmla="*/ 657 h 665"/>
              <a:gd name="T66" fmla="*/ 777 w 1343"/>
              <a:gd name="T67" fmla="*/ 635 h 665"/>
              <a:gd name="T68" fmla="*/ 904 w 1343"/>
              <a:gd name="T69" fmla="*/ 595 h 665"/>
              <a:gd name="T70" fmla="*/ 1012 w 1343"/>
              <a:gd name="T71" fmla="*/ 551 h 665"/>
              <a:gd name="T72" fmla="*/ 1104 w 1343"/>
              <a:gd name="T73" fmla="*/ 503 h 665"/>
              <a:gd name="T74" fmla="*/ 1180 w 1343"/>
              <a:gd name="T75" fmla="*/ 451 h 665"/>
              <a:gd name="T76" fmla="*/ 1241 w 1343"/>
              <a:gd name="T77" fmla="*/ 396 h 665"/>
              <a:gd name="T78" fmla="*/ 1287 w 1343"/>
              <a:gd name="T79" fmla="*/ 338 h 665"/>
              <a:gd name="T80" fmla="*/ 1319 w 1343"/>
              <a:gd name="T81" fmla="*/ 278 h 665"/>
              <a:gd name="T82" fmla="*/ 1337 w 1343"/>
              <a:gd name="T83" fmla="*/ 215 h 665"/>
              <a:gd name="T84" fmla="*/ 1343 w 1343"/>
              <a:gd name="T85" fmla="*/ 153 h 665"/>
              <a:gd name="T86" fmla="*/ 1339 w 1343"/>
              <a:gd name="T87" fmla="*/ 89 h 6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343" h="665">
                <a:moveTo>
                  <a:pt x="1335" y="68"/>
                </a:moveTo>
                <a:lnTo>
                  <a:pt x="1330" y="50"/>
                </a:lnTo>
                <a:lnTo>
                  <a:pt x="1325" y="33"/>
                </a:lnTo>
                <a:lnTo>
                  <a:pt x="1319" y="16"/>
                </a:lnTo>
                <a:lnTo>
                  <a:pt x="1312" y="0"/>
                </a:lnTo>
                <a:lnTo>
                  <a:pt x="1316" y="21"/>
                </a:lnTo>
                <a:lnTo>
                  <a:pt x="1319" y="42"/>
                </a:lnTo>
                <a:lnTo>
                  <a:pt x="1320" y="63"/>
                </a:lnTo>
                <a:lnTo>
                  <a:pt x="1321" y="85"/>
                </a:lnTo>
                <a:lnTo>
                  <a:pt x="1320" y="106"/>
                </a:lnTo>
                <a:lnTo>
                  <a:pt x="1317" y="127"/>
                </a:lnTo>
                <a:lnTo>
                  <a:pt x="1314" y="147"/>
                </a:lnTo>
                <a:lnTo>
                  <a:pt x="1309" y="168"/>
                </a:lnTo>
                <a:lnTo>
                  <a:pt x="1302" y="188"/>
                </a:lnTo>
                <a:lnTo>
                  <a:pt x="1295" y="208"/>
                </a:lnTo>
                <a:lnTo>
                  <a:pt x="1286" y="229"/>
                </a:lnTo>
                <a:lnTo>
                  <a:pt x="1275" y="249"/>
                </a:lnTo>
                <a:lnTo>
                  <a:pt x="1263" y="268"/>
                </a:lnTo>
                <a:lnTo>
                  <a:pt x="1249" y="288"/>
                </a:lnTo>
                <a:lnTo>
                  <a:pt x="1234" y="307"/>
                </a:lnTo>
                <a:lnTo>
                  <a:pt x="1217" y="326"/>
                </a:lnTo>
                <a:lnTo>
                  <a:pt x="1198" y="345"/>
                </a:lnTo>
                <a:lnTo>
                  <a:pt x="1178" y="364"/>
                </a:lnTo>
                <a:lnTo>
                  <a:pt x="1156" y="381"/>
                </a:lnTo>
                <a:lnTo>
                  <a:pt x="1133" y="399"/>
                </a:lnTo>
                <a:lnTo>
                  <a:pt x="1108" y="417"/>
                </a:lnTo>
                <a:lnTo>
                  <a:pt x="1081" y="433"/>
                </a:lnTo>
                <a:lnTo>
                  <a:pt x="1052" y="450"/>
                </a:lnTo>
                <a:lnTo>
                  <a:pt x="1022" y="466"/>
                </a:lnTo>
                <a:lnTo>
                  <a:pt x="989" y="482"/>
                </a:lnTo>
                <a:lnTo>
                  <a:pt x="955" y="497"/>
                </a:lnTo>
                <a:lnTo>
                  <a:pt x="918" y="512"/>
                </a:lnTo>
                <a:lnTo>
                  <a:pt x="880" y="526"/>
                </a:lnTo>
                <a:lnTo>
                  <a:pt x="840" y="539"/>
                </a:lnTo>
                <a:lnTo>
                  <a:pt x="798" y="553"/>
                </a:lnTo>
                <a:lnTo>
                  <a:pt x="754" y="565"/>
                </a:lnTo>
                <a:lnTo>
                  <a:pt x="708" y="578"/>
                </a:lnTo>
                <a:lnTo>
                  <a:pt x="685" y="583"/>
                </a:lnTo>
                <a:lnTo>
                  <a:pt x="661" y="588"/>
                </a:lnTo>
                <a:lnTo>
                  <a:pt x="637" y="591"/>
                </a:lnTo>
                <a:lnTo>
                  <a:pt x="612" y="594"/>
                </a:lnTo>
                <a:lnTo>
                  <a:pt x="586" y="595"/>
                </a:lnTo>
                <a:lnTo>
                  <a:pt x="561" y="596"/>
                </a:lnTo>
                <a:lnTo>
                  <a:pt x="535" y="596"/>
                </a:lnTo>
                <a:lnTo>
                  <a:pt x="509" y="595"/>
                </a:lnTo>
                <a:lnTo>
                  <a:pt x="482" y="594"/>
                </a:lnTo>
                <a:lnTo>
                  <a:pt x="456" y="591"/>
                </a:lnTo>
                <a:lnTo>
                  <a:pt x="429" y="588"/>
                </a:lnTo>
                <a:lnTo>
                  <a:pt x="403" y="583"/>
                </a:lnTo>
                <a:lnTo>
                  <a:pt x="377" y="578"/>
                </a:lnTo>
                <a:lnTo>
                  <a:pt x="351" y="572"/>
                </a:lnTo>
                <a:lnTo>
                  <a:pt x="326" y="565"/>
                </a:lnTo>
                <a:lnTo>
                  <a:pt x="301" y="558"/>
                </a:lnTo>
                <a:lnTo>
                  <a:pt x="275" y="550"/>
                </a:lnTo>
                <a:lnTo>
                  <a:pt x="251" y="542"/>
                </a:lnTo>
                <a:lnTo>
                  <a:pt x="228" y="531"/>
                </a:lnTo>
                <a:lnTo>
                  <a:pt x="204" y="520"/>
                </a:lnTo>
                <a:lnTo>
                  <a:pt x="182" y="510"/>
                </a:lnTo>
                <a:lnTo>
                  <a:pt x="159" y="498"/>
                </a:lnTo>
                <a:lnTo>
                  <a:pt x="139" y="485"/>
                </a:lnTo>
                <a:lnTo>
                  <a:pt x="119" y="472"/>
                </a:lnTo>
                <a:lnTo>
                  <a:pt x="99" y="458"/>
                </a:lnTo>
                <a:lnTo>
                  <a:pt x="82" y="443"/>
                </a:lnTo>
                <a:lnTo>
                  <a:pt x="65" y="427"/>
                </a:lnTo>
                <a:lnTo>
                  <a:pt x="50" y="411"/>
                </a:lnTo>
                <a:lnTo>
                  <a:pt x="36" y="394"/>
                </a:lnTo>
                <a:lnTo>
                  <a:pt x="23" y="377"/>
                </a:lnTo>
                <a:lnTo>
                  <a:pt x="11" y="358"/>
                </a:lnTo>
                <a:lnTo>
                  <a:pt x="0" y="339"/>
                </a:lnTo>
                <a:lnTo>
                  <a:pt x="5" y="363"/>
                </a:lnTo>
                <a:lnTo>
                  <a:pt x="13" y="385"/>
                </a:lnTo>
                <a:lnTo>
                  <a:pt x="22" y="407"/>
                </a:lnTo>
                <a:lnTo>
                  <a:pt x="33" y="427"/>
                </a:lnTo>
                <a:lnTo>
                  <a:pt x="46" y="449"/>
                </a:lnTo>
                <a:lnTo>
                  <a:pt x="60" y="467"/>
                </a:lnTo>
                <a:lnTo>
                  <a:pt x="77" y="486"/>
                </a:lnTo>
                <a:lnTo>
                  <a:pt x="95" y="504"/>
                </a:lnTo>
                <a:lnTo>
                  <a:pt x="115" y="520"/>
                </a:lnTo>
                <a:lnTo>
                  <a:pt x="135" y="536"/>
                </a:lnTo>
                <a:lnTo>
                  <a:pt x="157" y="551"/>
                </a:lnTo>
                <a:lnTo>
                  <a:pt x="179" y="565"/>
                </a:lnTo>
                <a:lnTo>
                  <a:pt x="204" y="579"/>
                </a:lnTo>
                <a:lnTo>
                  <a:pt x="229" y="591"/>
                </a:lnTo>
                <a:lnTo>
                  <a:pt x="255" y="603"/>
                </a:lnTo>
                <a:lnTo>
                  <a:pt x="281" y="614"/>
                </a:lnTo>
                <a:lnTo>
                  <a:pt x="308" y="623"/>
                </a:lnTo>
                <a:lnTo>
                  <a:pt x="336" y="631"/>
                </a:lnTo>
                <a:lnTo>
                  <a:pt x="364" y="639"/>
                </a:lnTo>
                <a:lnTo>
                  <a:pt x="393" y="645"/>
                </a:lnTo>
                <a:lnTo>
                  <a:pt x="422" y="651"/>
                </a:lnTo>
                <a:lnTo>
                  <a:pt x="450" y="656"/>
                </a:lnTo>
                <a:lnTo>
                  <a:pt x="480" y="661"/>
                </a:lnTo>
                <a:lnTo>
                  <a:pt x="509" y="663"/>
                </a:lnTo>
                <a:lnTo>
                  <a:pt x="539" y="664"/>
                </a:lnTo>
                <a:lnTo>
                  <a:pt x="567" y="665"/>
                </a:lnTo>
                <a:lnTo>
                  <a:pt x="595" y="665"/>
                </a:lnTo>
                <a:lnTo>
                  <a:pt x="624" y="663"/>
                </a:lnTo>
                <a:lnTo>
                  <a:pt x="652" y="661"/>
                </a:lnTo>
                <a:lnTo>
                  <a:pt x="679" y="657"/>
                </a:lnTo>
                <a:lnTo>
                  <a:pt x="705" y="652"/>
                </a:lnTo>
                <a:lnTo>
                  <a:pt x="731" y="647"/>
                </a:lnTo>
                <a:lnTo>
                  <a:pt x="777" y="635"/>
                </a:lnTo>
                <a:lnTo>
                  <a:pt x="822" y="622"/>
                </a:lnTo>
                <a:lnTo>
                  <a:pt x="863" y="609"/>
                </a:lnTo>
                <a:lnTo>
                  <a:pt x="904" y="595"/>
                </a:lnTo>
                <a:lnTo>
                  <a:pt x="942" y="581"/>
                </a:lnTo>
                <a:lnTo>
                  <a:pt x="978" y="566"/>
                </a:lnTo>
                <a:lnTo>
                  <a:pt x="1012" y="551"/>
                </a:lnTo>
                <a:lnTo>
                  <a:pt x="1044" y="535"/>
                </a:lnTo>
                <a:lnTo>
                  <a:pt x="1075" y="519"/>
                </a:lnTo>
                <a:lnTo>
                  <a:pt x="1104" y="503"/>
                </a:lnTo>
                <a:lnTo>
                  <a:pt x="1131" y="485"/>
                </a:lnTo>
                <a:lnTo>
                  <a:pt x="1156" y="469"/>
                </a:lnTo>
                <a:lnTo>
                  <a:pt x="1180" y="451"/>
                </a:lnTo>
                <a:lnTo>
                  <a:pt x="1202" y="432"/>
                </a:lnTo>
                <a:lnTo>
                  <a:pt x="1222" y="414"/>
                </a:lnTo>
                <a:lnTo>
                  <a:pt x="1241" y="396"/>
                </a:lnTo>
                <a:lnTo>
                  <a:pt x="1257" y="377"/>
                </a:lnTo>
                <a:lnTo>
                  <a:pt x="1273" y="357"/>
                </a:lnTo>
                <a:lnTo>
                  <a:pt x="1287" y="338"/>
                </a:lnTo>
                <a:lnTo>
                  <a:pt x="1299" y="318"/>
                </a:lnTo>
                <a:lnTo>
                  <a:pt x="1309" y="298"/>
                </a:lnTo>
                <a:lnTo>
                  <a:pt x="1319" y="278"/>
                </a:lnTo>
                <a:lnTo>
                  <a:pt x="1326" y="257"/>
                </a:lnTo>
                <a:lnTo>
                  <a:pt x="1333" y="237"/>
                </a:lnTo>
                <a:lnTo>
                  <a:pt x="1337" y="215"/>
                </a:lnTo>
                <a:lnTo>
                  <a:pt x="1341" y="195"/>
                </a:lnTo>
                <a:lnTo>
                  <a:pt x="1343" y="174"/>
                </a:lnTo>
                <a:lnTo>
                  <a:pt x="1343" y="153"/>
                </a:lnTo>
                <a:lnTo>
                  <a:pt x="1343" y="132"/>
                </a:lnTo>
                <a:lnTo>
                  <a:pt x="1342" y="110"/>
                </a:lnTo>
                <a:lnTo>
                  <a:pt x="1339" y="89"/>
                </a:lnTo>
                <a:lnTo>
                  <a:pt x="1335" y="68"/>
                </a:lnTo>
                <a:close/>
              </a:path>
            </a:pathLst>
          </a:custGeom>
          <a:solidFill>
            <a:srgbClr val="81311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66665" name="Freeform 9"/>
          <p:cNvSpPr>
            <a:spLocks/>
          </p:cNvSpPr>
          <p:nvPr/>
        </p:nvSpPr>
        <p:spPr bwMode="auto">
          <a:xfrm rot="-568598">
            <a:off x="1982788" y="1127125"/>
            <a:ext cx="307975" cy="466725"/>
          </a:xfrm>
          <a:custGeom>
            <a:avLst/>
            <a:gdLst>
              <a:gd name="T0" fmla="*/ 17 w 1022"/>
              <a:gd name="T1" fmla="*/ 275 h 1494"/>
              <a:gd name="T2" fmla="*/ 5 w 1022"/>
              <a:gd name="T3" fmla="*/ 314 h 1494"/>
              <a:gd name="T4" fmla="*/ 0 w 1022"/>
              <a:gd name="T5" fmla="*/ 345 h 1494"/>
              <a:gd name="T6" fmla="*/ 1 w 1022"/>
              <a:gd name="T7" fmla="*/ 365 h 1494"/>
              <a:gd name="T8" fmla="*/ 6 w 1022"/>
              <a:gd name="T9" fmla="*/ 396 h 1494"/>
              <a:gd name="T10" fmla="*/ 20 w 1022"/>
              <a:gd name="T11" fmla="*/ 438 h 1494"/>
              <a:gd name="T12" fmla="*/ 44 w 1022"/>
              <a:gd name="T13" fmla="*/ 480 h 1494"/>
              <a:gd name="T14" fmla="*/ 77 w 1022"/>
              <a:gd name="T15" fmla="*/ 522 h 1494"/>
              <a:gd name="T16" fmla="*/ 119 w 1022"/>
              <a:gd name="T17" fmla="*/ 565 h 1494"/>
              <a:gd name="T18" fmla="*/ 164 w 1022"/>
              <a:gd name="T19" fmla="*/ 601 h 1494"/>
              <a:gd name="T20" fmla="*/ 250 w 1022"/>
              <a:gd name="T21" fmla="*/ 671 h 1494"/>
              <a:gd name="T22" fmla="*/ 370 w 1022"/>
              <a:gd name="T23" fmla="*/ 1366 h 1494"/>
              <a:gd name="T24" fmla="*/ 382 w 1022"/>
              <a:gd name="T25" fmla="*/ 1390 h 1494"/>
              <a:gd name="T26" fmla="*/ 398 w 1022"/>
              <a:gd name="T27" fmla="*/ 1412 h 1494"/>
              <a:gd name="T28" fmla="*/ 424 w 1022"/>
              <a:gd name="T29" fmla="*/ 1438 h 1494"/>
              <a:gd name="T30" fmla="*/ 460 w 1022"/>
              <a:gd name="T31" fmla="*/ 1463 h 1494"/>
              <a:gd name="T32" fmla="*/ 482 w 1022"/>
              <a:gd name="T33" fmla="*/ 1474 h 1494"/>
              <a:gd name="T34" fmla="*/ 508 w 1022"/>
              <a:gd name="T35" fmla="*/ 1483 h 1494"/>
              <a:gd name="T36" fmla="*/ 537 w 1022"/>
              <a:gd name="T37" fmla="*/ 1490 h 1494"/>
              <a:gd name="T38" fmla="*/ 570 w 1022"/>
              <a:gd name="T39" fmla="*/ 1493 h 1494"/>
              <a:gd name="T40" fmla="*/ 607 w 1022"/>
              <a:gd name="T41" fmla="*/ 1494 h 1494"/>
              <a:gd name="T42" fmla="*/ 647 w 1022"/>
              <a:gd name="T43" fmla="*/ 1492 h 1494"/>
              <a:gd name="T44" fmla="*/ 688 w 1022"/>
              <a:gd name="T45" fmla="*/ 1486 h 1494"/>
              <a:gd name="T46" fmla="*/ 726 w 1022"/>
              <a:gd name="T47" fmla="*/ 1478 h 1494"/>
              <a:gd name="T48" fmla="*/ 761 w 1022"/>
              <a:gd name="T49" fmla="*/ 1469 h 1494"/>
              <a:gd name="T50" fmla="*/ 793 w 1022"/>
              <a:gd name="T51" fmla="*/ 1457 h 1494"/>
              <a:gd name="T52" fmla="*/ 823 w 1022"/>
              <a:gd name="T53" fmla="*/ 1444 h 1494"/>
              <a:gd name="T54" fmla="*/ 850 w 1022"/>
              <a:gd name="T55" fmla="*/ 1430 h 1494"/>
              <a:gd name="T56" fmla="*/ 896 w 1022"/>
              <a:gd name="T57" fmla="*/ 1398 h 1494"/>
              <a:gd name="T58" fmla="*/ 930 w 1022"/>
              <a:gd name="T59" fmla="*/ 1364 h 1494"/>
              <a:gd name="T60" fmla="*/ 954 w 1022"/>
              <a:gd name="T61" fmla="*/ 1330 h 1494"/>
              <a:gd name="T62" fmla="*/ 970 w 1022"/>
              <a:gd name="T63" fmla="*/ 1297 h 1494"/>
              <a:gd name="T64" fmla="*/ 975 w 1022"/>
              <a:gd name="T65" fmla="*/ 1266 h 1494"/>
              <a:gd name="T66" fmla="*/ 910 w 1022"/>
              <a:gd name="T67" fmla="*/ 499 h 1494"/>
              <a:gd name="T68" fmla="*/ 954 w 1022"/>
              <a:gd name="T69" fmla="*/ 446 h 1494"/>
              <a:gd name="T70" fmla="*/ 980 w 1022"/>
              <a:gd name="T71" fmla="*/ 405 h 1494"/>
              <a:gd name="T72" fmla="*/ 996 w 1022"/>
              <a:gd name="T73" fmla="*/ 373 h 1494"/>
              <a:gd name="T74" fmla="*/ 1009 w 1022"/>
              <a:gd name="T75" fmla="*/ 339 h 1494"/>
              <a:gd name="T76" fmla="*/ 1017 w 1022"/>
              <a:gd name="T77" fmla="*/ 302 h 1494"/>
              <a:gd name="T78" fmla="*/ 1022 w 1022"/>
              <a:gd name="T79" fmla="*/ 264 h 1494"/>
              <a:gd name="T80" fmla="*/ 1019 w 1022"/>
              <a:gd name="T81" fmla="*/ 223 h 1494"/>
              <a:gd name="T82" fmla="*/ 1010 w 1022"/>
              <a:gd name="T83" fmla="*/ 182 h 1494"/>
              <a:gd name="T84" fmla="*/ 991 w 1022"/>
              <a:gd name="T85" fmla="*/ 139 h 1494"/>
              <a:gd name="T86" fmla="*/ 963 w 1022"/>
              <a:gd name="T87" fmla="*/ 97 h 1494"/>
              <a:gd name="T88" fmla="*/ 923 w 1022"/>
              <a:gd name="T89" fmla="*/ 53 h 1494"/>
              <a:gd name="T90" fmla="*/ 887 w 1022"/>
              <a:gd name="T91" fmla="*/ 25 h 1494"/>
              <a:gd name="T92" fmla="*/ 860 w 1022"/>
              <a:gd name="T93" fmla="*/ 13 h 1494"/>
              <a:gd name="T94" fmla="*/ 825 w 1022"/>
              <a:gd name="T95" fmla="*/ 6 h 1494"/>
              <a:gd name="T96" fmla="*/ 785 w 1022"/>
              <a:gd name="T97" fmla="*/ 2 h 1494"/>
              <a:gd name="T98" fmla="*/ 739 w 1022"/>
              <a:gd name="T99" fmla="*/ 0 h 1494"/>
              <a:gd name="T100" fmla="*/ 689 w 1022"/>
              <a:gd name="T101" fmla="*/ 3 h 1494"/>
              <a:gd name="T102" fmla="*/ 609 w 1022"/>
              <a:gd name="T103" fmla="*/ 11 h 1494"/>
              <a:gd name="T104" fmla="*/ 500 w 1022"/>
              <a:gd name="T105" fmla="*/ 29 h 1494"/>
              <a:gd name="T106" fmla="*/ 394 w 1022"/>
              <a:gd name="T107" fmla="*/ 51 h 1494"/>
              <a:gd name="T108" fmla="*/ 299 w 1022"/>
              <a:gd name="T109" fmla="*/ 76 h 1494"/>
              <a:gd name="T110" fmla="*/ 225 w 1022"/>
              <a:gd name="T111" fmla="*/ 102 h 1494"/>
              <a:gd name="T112" fmla="*/ 169 w 1022"/>
              <a:gd name="T113" fmla="*/ 128 h 1494"/>
              <a:gd name="T114" fmla="*/ 116 w 1022"/>
              <a:gd name="T115" fmla="*/ 162 h 1494"/>
              <a:gd name="T116" fmla="*/ 73 w 1022"/>
              <a:gd name="T117" fmla="*/ 197 h 1494"/>
              <a:gd name="T118" fmla="*/ 40 w 1022"/>
              <a:gd name="T119" fmla="*/ 236 h 14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022" h="1494">
                <a:moveTo>
                  <a:pt x="27" y="256"/>
                </a:moveTo>
                <a:lnTo>
                  <a:pt x="17" y="275"/>
                </a:lnTo>
                <a:lnTo>
                  <a:pt x="10" y="295"/>
                </a:lnTo>
                <a:lnTo>
                  <a:pt x="5" y="314"/>
                </a:lnTo>
                <a:lnTo>
                  <a:pt x="1" y="334"/>
                </a:lnTo>
                <a:lnTo>
                  <a:pt x="0" y="345"/>
                </a:lnTo>
                <a:lnTo>
                  <a:pt x="0" y="355"/>
                </a:lnTo>
                <a:lnTo>
                  <a:pt x="1" y="365"/>
                </a:lnTo>
                <a:lnTo>
                  <a:pt x="3" y="375"/>
                </a:lnTo>
                <a:lnTo>
                  <a:pt x="6" y="396"/>
                </a:lnTo>
                <a:lnTo>
                  <a:pt x="12" y="416"/>
                </a:lnTo>
                <a:lnTo>
                  <a:pt x="20" y="438"/>
                </a:lnTo>
                <a:lnTo>
                  <a:pt x="31" y="459"/>
                </a:lnTo>
                <a:lnTo>
                  <a:pt x="44" y="480"/>
                </a:lnTo>
                <a:lnTo>
                  <a:pt x="59" y="501"/>
                </a:lnTo>
                <a:lnTo>
                  <a:pt x="77" y="522"/>
                </a:lnTo>
                <a:lnTo>
                  <a:pt x="97" y="544"/>
                </a:lnTo>
                <a:lnTo>
                  <a:pt x="119" y="565"/>
                </a:lnTo>
                <a:lnTo>
                  <a:pt x="144" y="586"/>
                </a:lnTo>
                <a:lnTo>
                  <a:pt x="164" y="601"/>
                </a:lnTo>
                <a:lnTo>
                  <a:pt x="206" y="637"/>
                </a:lnTo>
                <a:lnTo>
                  <a:pt x="250" y="671"/>
                </a:lnTo>
                <a:lnTo>
                  <a:pt x="270" y="686"/>
                </a:lnTo>
                <a:lnTo>
                  <a:pt x="370" y="1366"/>
                </a:lnTo>
                <a:lnTo>
                  <a:pt x="373" y="1372"/>
                </a:lnTo>
                <a:lnTo>
                  <a:pt x="382" y="1390"/>
                </a:lnTo>
                <a:lnTo>
                  <a:pt x="389" y="1400"/>
                </a:lnTo>
                <a:lnTo>
                  <a:pt x="398" y="1412"/>
                </a:lnTo>
                <a:lnTo>
                  <a:pt x="410" y="1425"/>
                </a:lnTo>
                <a:lnTo>
                  <a:pt x="424" y="1438"/>
                </a:lnTo>
                <a:lnTo>
                  <a:pt x="441" y="1451"/>
                </a:lnTo>
                <a:lnTo>
                  <a:pt x="460" y="1463"/>
                </a:lnTo>
                <a:lnTo>
                  <a:pt x="470" y="1469"/>
                </a:lnTo>
                <a:lnTo>
                  <a:pt x="482" y="1474"/>
                </a:lnTo>
                <a:lnTo>
                  <a:pt x="495" y="1479"/>
                </a:lnTo>
                <a:lnTo>
                  <a:pt x="508" y="1483"/>
                </a:lnTo>
                <a:lnTo>
                  <a:pt x="522" y="1486"/>
                </a:lnTo>
                <a:lnTo>
                  <a:pt x="537" y="1490"/>
                </a:lnTo>
                <a:lnTo>
                  <a:pt x="553" y="1492"/>
                </a:lnTo>
                <a:lnTo>
                  <a:pt x="570" y="1493"/>
                </a:lnTo>
                <a:lnTo>
                  <a:pt x="588" y="1494"/>
                </a:lnTo>
                <a:lnTo>
                  <a:pt x="607" y="1494"/>
                </a:lnTo>
                <a:lnTo>
                  <a:pt x="626" y="1493"/>
                </a:lnTo>
                <a:lnTo>
                  <a:pt x="647" y="1492"/>
                </a:lnTo>
                <a:lnTo>
                  <a:pt x="668" y="1490"/>
                </a:lnTo>
                <a:lnTo>
                  <a:pt x="688" y="1486"/>
                </a:lnTo>
                <a:lnTo>
                  <a:pt x="707" y="1483"/>
                </a:lnTo>
                <a:lnTo>
                  <a:pt x="726" y="1478"/>
                </a:lnTo>
                <a:lnTo>
                  <a:pt x="744" y="1473"/>
                </a:lnTo>
                <a:lnTo>
                  <a:pt x="761" y="1469"/>
                </a:lnTo>
                <a:lnTo>
                  <a:pt x="778" y="1463"/>
                </a:lnTo>
                <a:lnTo>
                  <a:pt x="793" y="1457"/>
                </a:lnTo>
                <a:lnTo>
                  <a:pt x="808" y="1450"/>
                </a:lnTo>
                <a:lnTo>
                  <a:pt x="823" y="1444"/>
                </a:lnTo>
                <a:lnTo>
                  <a:pt x="837" y="1437"/>
                </a:lnTo>
                <a:lnTo>
                  <a:pt x="850" y="1430"/>
                </a:lnTo>
                <a:lnTo>
                  <a:pt x="874" y="1414"/>
                </a:lnTo>
                <a:lnTo>
                  <a:pt x="896" y="1398"/>
                </a:lnTo>
                <a:lnTo>
                  <a:pt x="914" y="1381"/>
                </a:lnTo>
                <a:lnTo>
                  <a:pt x="930" y="1364"/>
                </a:lnTo>
                <a:lnTo>
                  <a:pt x="944" y="1346"/>
                </a:lnTo>
                <a:lnTo>
                  <a:pt x="954" y="1330"/>
                </a:lnTo>
                <a:lnTo>
                  <a:pt x="963" y="1312"/>
                </a:lnTo>
                <a:lnTo>
                  <a:pt x="970" y="1297"/>
                </a:lnTo>
                <a:lnTo>
                  <a:pt x="973" y="1280"/>
                </a:lnTo>
                <a:lnTo>
                  <a:pt x="975" y="1266"/>
                </a:lnTo>
                <a:lnTo>
                  <a:pt x="899" y="511"/>
                </a:lnTo>
                <a:lnTo>
                  <a:pt x="910" y="499"/>
                </a:lnTo>
                <a:lnTo>
                  <a:pt x="938" y="468"/>
                </a:lnTo>
                <a:lnTo>
                  <a:pt x="954" y="446"/>
                </a:lnTo>
                <a:lnTo>
                  <a:pt x="971" y="419"/>
                </a:lnTo>
                <a:lnTo>
                  <a:pt x="980" y="405"/>
                </a:lnTo>
                <a:lnTo>
                  <a:pt x="987" y="389"/>
                </a:lnTo>
                <a:lnTo>
                  <a:pt x="996" y="373"/>
                </a:lnTo>
                <a:lnTo>
                  <a:pt x="1003" y="356"/>
                </a:lnTo>
                <a:lnTo>
                  <a:pt x="1009" y="339"/>
                </a:lnTo>
                <a:lnTo>
                  <a:pt x="1013" y="321"/>
                </a:lnTo>
                <a:lnTo>
                  <a:pt x="1017" y="302"/>
                </a:lnTo>
                <a:lnTo>
                  <a:pt x="1020" y="283"/>
                </a:lnTo>
                <a:lnTo>
                  <a:pt x="1022" y="264"/>
                </a:lnTo>
                <a:lnTo>
                  <a:pt x="1022" y="244"/>
                </a:lnTo>
                <a:lnTo>
                  <a:pt x="1019" y="223"/>
                </a:lnTo>
                <a:lnTo>
                  <a:pt x="1016" y="203"/>
                </a:lnTo>
                <a:lnTo>
                  <a:pt x="1010" y="182"/>
                </a:lnTo>
                <a:lnTo>
                  <a:pt x="1002" y="161"/>
                </a:lnTo>
                <a:lnTo>
                  <a:pt x="991" y="139"/>
                </a:lnTo>
                <a:lnTo>
                  <a:pt x="978" y="118"/>
                </a:lnTo>
                <a:lnTo>
                  <a:pt x="963" y="97"/>
                </a:lnTo>
                <a:lnTo>
                  <a:pt x="944" y="76"/>
                </a:lnTo>
                <a:lnTo>
                  <a:pt x="923" y="53"/>
                </a:lnTo>
                <a:lnTo>
                  <a:pt x="899" y="32"/>
                </a:lnTo>
                <a:lnTo>
                  <a:pt x="887" y="25"/>
                </a:lnTo>
                <a:lnTo>
                  <a:pt x="874" y="19"/>
                </a:lnTo>
                <a:lnTo>
                  <a:pt x="860" y="13"/>
                </a:lnTo>
                <a:lnTo>
                  <a:pt x="844" y="9"/>
                </a:lnTo>
                <a:lnTo>
                  <a:pt x="825" y="6"/>
                </a:lnTo>
                <a:lnTo>
                  <a:pt x="806" y="3"/>
                </a:lnTo>
                <a:lnTo>
                  <a:pt x="785" y="2"/>
                </a:lnTo>
                <a:lnTo>
                  <a:pt x="762" y="0"/>
                </a:lnTo>
                <a:lnTo>
                  <a:pt x="739" y="0"/>
                </a:lnTo>
                <a:lnTo>
                  <a:pt x="714" y="2"/>
                </a:lnTo>
                <a:lnTo>
                  <a:pt x="689" y="3"/>
                </a:lnTo>
                <a:lnTo>
                  <a:pt x="663" y="5"/>
                </a:lnTo>
                <a:lnTo>
                  <a:pt x="609" y="11"/>
                </a:lnTo>
                <a:lnTo>
                  <a:pt x="555" y="19"/>
                </a:lnTo>
                <a:lnTo>
                  <a:pt x="500" y="29"/>
                </a:lnTo>
                <a:lnTo>
                  <a:pt x="446" y="39"/>
                </a:lnTo>
                <a:lnTo>
                  <a:pt x="394" y="51"/>
                </a:lnTo>
                <a:lnTo>
                  <a:pt x="344" y="64"/>
                </a:lnTo>
                <a:lnTo>
                  <a:pt x="299" y="76"/>
                </a:lnTo>
                <a:lnTo>
                  <a:pt x="259" y="89"/>
                </a:lnTo>
                <a:lnTo>
                  <a:pt x="225" y="102"/>
                </a:lnTo>
                <a:lnTo>
                  <a:pt x="199" y="112"/>
                </a:lnTo>
                <a:lnTo>
                  <a:pt x="169" y="128"/>
                </a:lnTo>
                <a:lnTo>
                  <a:pt x="142" y="144"/>
                </a:lnTo>
                <a:lnTo>
                  <a:pt x="116" y="162"/>
                </a:lnTo>
                <a:lnTo>
                  <a:pt x="93" y="180"/>
                </a:lnTo>
                <a:lnTo>
                  <a:pt x="73" y="197"/>
                </a:lnTo>
                <a:lnTo>
                  <a:pt x="56" y="216"/>
                </a:lnTo>
                <a:lnTo>
                  <a:pt x="40" y="236"/>
                </a:lnTo>
                <a:lnTo>
                  <a:pt x="27" y="256"/>
                </a:lnTo>
                <a:close/>
              </a:path>
            </a:pathLst>
          </a:custGeom>
          <a:solidFill>
            <a:srgbClr val="BA401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66666" name="Freeform 10"/>
          <p:cNvSpPr>
            <a:spLocks/>
          </p:cNvSpPr>
          <p:nvPr/>
        </p:nvSpPr>
        <p:spPr bwMode="auto">
          <a:xfrm rot="-568598">
            <a:off x="1985963" y="1163638"/>
            <a:ext cx="269875" cy="433387"/>
          </a:xfrm>
          <a:custGeom>
            <a:avLst/>
            <a:gdLst>
              <a:gd name="T0" fmla="*/ 728 w 900"/>
              <a:gd name="T1" fmla="*/ 1323 h 1385"/>
              <a:gd name="T2" fmla="*/ 691 w 900"/>
              <a:gd name="T3" fmla="*/ 1324 h 1385"/>
              <a:gd name="T4" fmla="*/ 655 w 900"/>
              <a:gd name="T5" fmla="*/ 1322 h 1385"/>
              <a:gd name="T6" fmla="*/ 625 w 900"/>
              <a:gd name="T7" fmla="*/ 1316 h 1385"/>
              <a:gd name="T8" fmla="*/ 598 w 900"/>
              <a:gd name="T9" fmla="*/ 1308 h 1385"/>
              <a:gd name="T10" fmla="*/ 573 w 900"/>
              <a:gd name="T11" fmla="*/ 1298 h 1385"/>
              <a:gd name="T12" fmla="*/ 543 w 900"/>
              <a:gd name="T13" fmla="*/ 1281 h 1385"/>
              <a:gd name="T14" fmla="*/ 513 w 900"/>
              <a:gd name="T15" fmla="*/ 1255 h 1385"/>
              <a:gd name="T16" fmla="*/ 491 w 900"/>
              <a:gd name="T17" fmla="*/ 1230 h 1385"/>
              <a:gd name="T18" fmla="*/ 475 w 900"/>
              <a:gd name="T19" fmla="*/ 1202 h 1385"/>
              <a:gd name="T20" fmla="*/ 373 w 900"/>
              <a:gd name="T21" fmla="*/ 516 h 1385"/>
              <a:gd name="T22" fmla="*/ 222 w 900"/>
              <a:gd name="T23" fmla="*/ 395 h 1385"/>
              <a:gd name="T24" fmla="*/ 179 w 900"/>
              <a:gd name="T25" fmla="*/ 352 h 1385"/>
              <a:gd name="T26" fmla="*/ 146 w 900"/>
              <a:gd name="T27" fmla="*/ 310 h 1385"/>
              <a:gd name="T28" fmla="*/ 123 w 900"/>
              <a:gd name="T29" fmla="*/ 267 h 1385"/>
              <a:gd name="T30" fmla="*/ 107 w 900"/>
              <a:gd name="T31" fmla="*/ 226 h 1385"/>
              <a:gd name="T32" fmla="*/ 103 w 900"/>
              <a:gd name="T33" fmla="*/ 194 h 1385"/>
              <a:gd name="T34" fmla="*/ 103 w 900"/>
              <a:gd name="T35" fmla="*/ 174 h 1385"/>
              <a:gd name="T36" fmla="*/ 106 w 900"/>
              <a:gd name="T37" fmla="*/ 144 h 1385"/>
              <a:gd name="T38" fmla="*/ 119 w 900"/>
              <a:gd name="T39" fmla="*/ 105 h 1385"/>
              <a:gd name="T40" fmla="*/ 137 w 900"/>
              <a:gd name="T41" fmla="*/ 74 h 1385"/>
              <a:gd name="T42" fmla="*/ 153 w 900"/>
              <a:gd name="T43" fmla="*/ 52 h 1385"/>
              <a:gd name="T44" fmla="*/ 172 w 900"/>
              <a:gd name="T45" fmla="*/ 30 h 1385"/>
              <a:gd name="T46" fmla="*/ 196 w 900"/>
              <a:gd name="T47" fmla="*/ 9 h 1385"/>
              <a:gd name="T48" fmla="*/ 203 w 900"/>
              <a:gd name="T49" fmla="*/ 2 h 1385"/>
              <a:gd name="T50" fmla="*/ 169 w 900"/>
              <a:gd name="T51" fmla="*/ 19 h 1385"/>
              <a:gd name="T52" fmla="*/ 116 w 900"/>
              <a:gd name="T53" fmla="*/ 53 h 1385"/>
              <a:gd name="T54" fmla="*/ 73 w 900"/>
              <a:gd name="T55" fmla="*/ 88 h 1385"/>
              <a:gd name="T56" fmla="*/ 40 w 900"/>
              <a:gd name="T57" fmla="*/ 127 h 1385"/>
              <a:gd name="T58" fmla="*/ 17 w 900"/>
              <a:gd name="T59" fmla="*/ 166 h 1385"/>
              <a:gd name="T60" fmla="*/ 5 w 900"/>
              <a:gd name="T61" fmla="*/ 205 h 1385"/>
              <a:gd name="T62" fmla="*/ 0 w 900"/>
              <a:gd name="T63" fmla="*/ 236 h 1385"/>
              <a:gd name="T64" fmla="*/ 1 w 900"/>
              <a:gd name="T65" fmla="*/ 256 h 1385"/>
              <a:gd name="T66" fmla="*/ 6 w 900"/>
              <a:gd name="T67" fmla="*/ 287 h 1385"/>
              <a:gd name="T68" fmla="*/ 20 w 900"/>
              <a:gd name="T69" fmla="*/ 329 h 1385"/>
              <a:gd name="T70" fmla="*/ 44 w 900"/>
              <a:gd name="T71" fmla="*/ 371 h 1385"/>
              <a:gd name="T72" fmla="*/ 77 w 900"/>
              <a:gd name="T73" fmla="*/ 413 h 1385"/>
              <a:gd name="T74" fmla="*/ 119 w 900"/>
              <a:gd name="T75" fmla="*/ 456 h 1385"/>
              <a:gd name="T76" fmla="*/ 164 w 900"/>
              <a:gd name="T77" fmla="*/ 492 h 1385"/>
              <a:gd name="T78" fmla="*/ 250 w 900"/>
              <a:gd name="T79" fmla="*/ 562 h 1385"/>
              <a:gd name="T80" fmla="*/ 370 w 900"/>
              <a:gd name="T81" fmla="*/ 1257 h 1385"/>
              <a:gd name="T82" fmla="*/ 382 w 900"/>
              <a:gd name="T83" fmla="*/ 1281 h 1385"/>
              <a:gd name="T84" fmla="*/ 398 w 900"/>
              <a:gd name="T85" fmla="*/ 1303 h 1385"/>
              <a:gd name="T86" fmla="*/ 424 w 900"/>
              <a:gd name="T87" fmla="*/ 1329 h 1385"/>
              <a:gd name="T88" fmla="*/ 460 w 900"/>
              <a:gd name="T89" fmla="*/ 1354 h 1385"/>
              <a:gd name="T90" fmla="*/ 482 w 900"/>
              <a:gd name="T91" fmla="*/ 1365 h 1385"/>
              <a:gd name="T92" fmla="*/ 508 w 900"/>
              <a:gd name="T93" fmla="*/ 1374 h 1385"/>
              <a:gd name="T94" fmla="*/ 537 w 900"/>
              <a:gd name="T95" fmla="*/ 1381 h 1385"/>
              <a:gd name="T96" fmla="*/ 570 w 900"/>
              <a:gd name="T97" fmla="*/ 1384 h 1385"/>
              <a:gd name="T98" fmla="*/ 607 w 900"/>
              <a:gd name="T99" fmla="*/ 1385 h 1385"/>
              <a:gd name="T100" fmla="*/ 647 w 900"/>
              <a:gd name="T101" fmla="*/ 1383 h 1385"/>
              <a:gd name="T102" fmla="*/ 689 w 900"/>
              <a:gd name="T103" fmla="*/ 1377 h 1385"/>
              <a:gd name="T104" fmla="*/ 728 w 900"/>
              <a:gd name="T105" fmla="*/ 1369 h 1385"/>
              <a:gd name="T106" fmla="*/ 765 w 900"/>
              <a:gd name="T107" fmla="*/ 1358 h 1385"/>
              <a:gd name="T108" fmla="*/ 798 w 900"/>
              <a:gd name="T109" fmla="*/ 1345 h 1385"/>
              <a:gd name="T110" fmla="*/ 827 w 900"/>
              <a:gd name="T111" fmla="*/ 1332 h 1385"/>
              <a:gd name="T112" fmla="*/ 854 w 900"/>
              <a:gd name="T113" fmla="*/ 1317 h 1385"/>
              <a:gd name="T114" fmla="*/ 900 w 900"/>
              <a:gd name="T115" fmla="*/ 1284 h 1385"/>
              <a:gd name="T116" fmla="*/ 867 w 900"/>
              <a:gd name="T117" fmla="*/ 1296 h 1385"/>
              <a:gd name="T118" fmla="*/ 831 w 900"/>
              <a:gd name="T119" fmla="*/ 1307 h 1385"/>
              <a:gd name="T120" fmla="*/ 792 w 900"/>
              <a:gd name="T121" fmla="*/ 1315 h 1385"/>
              <a:gd name="T122" fmla="*/ 749 w 900"/>
              <a:gd name="T123" fmla="*/ 1322 h 1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00" h="1385">
                <a:moveTo>
                  <a:pt x="749" y="1322"/>
                </a:moveTo>
                <a:lnTo>
                  <a:pt x="728" y="1323"/>
                </a:lnTo>
                <a:lnTo>
                  <a:pt x="708" y="1324"/>
                </a:lnTo>
                <a:lnTo>
                  <a:pt x="691" y="1324"/>
                </a:lnTo>
                <a:lnTo>
                  <a:pt x="673" y="1323"/>
                </a:lnTo>
                <a:lnTo>
                  <a:pt x="655" y="1322"/>
                </a:lnTo>
                <a:lnTo>
                  <a:pt x="640" y="1319"/>
                </a:lnTo>
                <a:lnTo>
                  <a:pt x="625" y="1316"/>
                </a:lnTo>
                <a:lnTo>
                  <a:pt x="610" y="1312"/>
                </a:lnTo>
                <a:lnTo>
                  <a:pt x="598" y="1308"/>
                </a:lnTo>
                <a:lnTo>
                  <a:pt x="585" y="1303"/>
                </a:lnTo>
                <a:lnTo>
                  <a:pt x="573" y="1298"/>
                </a:lnTo>
                <a:lnTo>
                  <a:pt x="562" y="1292"/>
                </a:lnTo>
                <a:lnTo>
                  <a:pt x="543" y="1281"/>
                </a:lnTo>
                <a:lnTo>
                  <a:pt x="527" y="1268"/>
                </a:lnTo>
                <a:lnTo>
                  <a:pt x="513" y="1255"/>
                </a:lnTo>
                <a:lnTo>
                  <a:pt x="501" y="1242"/>
                </a:lnTo>
                <a:lnTo>
                  <a:pt x="491" y="1230"/>
                </a:lnTo>
                <a:lnTo>
                  <a:pt x="484" y="1219"/>
                </a:lnTo>
                <a:lnTo>
                  <a:pt x="475" y="1202"/>
                </a:lnTo>
                <a:lnTo>
                  <a:pt x="473" y="1196"/>
                </a:lnTo>
                <a:lnTo>
                  <a:pt x="373" y="516"/>
                </a:lnTo>
                <a:lnTo>
                  <a:pt x="246" y="416"/>
                </a:lnTo>
                <a:lnTo>
                  <a:pt x="222" y="395"/>
                </a:lnTo>
                <a:lnTo>
                  <a:pt x="199" y="373"/>
                </a:lnTo>
                <a:lnTo>
                  <a:pt x="179" y="352"/>
                </a:lnTo>
                <a:lnTo>
                  <a:pt x="162" y="331"/>
                </a:lnTo>
                <a:lnTo>
                  <a:pt x="146" y="310"/>
                </a:lnTo>
                <a:lnTo>
                  <a:pt x="133" y="289"/>
                </a:lnTo>
                <a:lnTo>
                  <a:pt x="123" y="267"/>
                </a:lnTo>
                <a:lnTo>
                  <a:pt x="115" y="246"/>
                </a:lnTo>
                <a:lnTo>
                  <a:pt x="107" y="226"/>
                </a:lnTo>
                <a:lnTo>
                  <a:pt x="104" y="205"/>
                </a:lnTo>
                <a:lnTo>
                  <a:pt x="103" y="194"/>
                </a:lnTo>
                <a:lnTo>
                  <a:pt x="103" y="185"/>
                </a:lnTo>
                <a:lnTo>
                  <a:pt x="103" y="174"/>
                </a:lnTo>
                <a:lnTo>
                  <a:pt x="104" y="164"/>
                </a:lnTo>
                <a:lnTo>
                  <a:pt x="106" y="144"/>
                </a:lnTo>
                <a:lnTo>
                  <a:pt x="112" y="124"/>
                </a:lnTo>
                <a:lnTo>
                  <a:pt x="119" y="105"/>
                </a:lnTo>
                <a:lnTo>
                  <a:pt x="130" y="86"/>
                </a:lnTo>
                <a:lnTo>
                  <a:pt x="137" y="74"/>
                </a:lnTo>
                <a:lnTo>
                  <a:pt x="144" y="63"/>
                </a:lnTo>
                <a:lnTo>
                  <a:pt x="153" y="52"/>
                </a:lnTo>
                <a:lnTo>
                  <a:pt x="163" y="41"/>
                </a:lnTo>
                <a:lnTo>
                  <a:pt x="172" y="30"/>
                </a:lnTo>
                <a:lnTo>
                  <a:pt x="184" y="20"/>
                </a:lnTo>
                <a:lnTo>
                  <a:pt x="196" y="9"/>
                </a:lnTo>
                <a:lnTo>
                  <a:pt x="208" y="0"/>
                </a:lnTo>
                <a:lnTo>
                  <a:pt x="203" y="2"/>
                </a:lnTo>
                <a:lnTo>
                  <a:pt x="199" y="3"/>
                </a:lnTo>
                <a:lnTo>
                  <a:pt x="169" y="19"/>
                </a:lnTo>
                <a:lnTo>
                  <a:pt x="142" y="35"/>
                </a:lnTo>
                <a:lnTo>
                  <a:pt x="116" y="53"/>
                </a:lnTo>
                <a:lnTo>
                  <a:pt x="93" y="71"/>
                </a:lnTo>
                <a:lnTo>
                  <a:pt x="73" y="88"/>
                </a:lnTo>
                <a:lnTo>
                  <a:pt x="56" y="107"/>
                </a:lnTo>
                <a:lnTo>
                  <a:pt x="40" y="127"/>
                </a:lnTo>
                <a:lnTo>
                  <a:pt x="27" y="147"/>
                </a:lnTo>
                <a:lnTo>
                  <a:pt x="17" y="166"/>
                </a:lnTo>
                <a:lnTo>
                  <a:pt x="10" y="186"/>
                </a:lnTo>
                <a:lnTo>
                  <a:pt x="5" y="205"/>
                </a:lnTo>
                <a:lnTo>
                  <a:pt x="1" y="225"/>
                </a:lnTo>
                <a:lnTo>
                  <a:pt x="0" y="236"/>
                </a:lnTo>
                <a:lnTo>
                  <a:pt x="0" y="246"/>
                </a:lnTo>
                <a:lnTo>
                  <a:pt x="1" y="256"/>
                </a:lnTo>
                <a:lnTo>
                  <a:pt x="3" y="266"/>
                </a:lnTo>
                <a:lnTo>
                  <a:pt x="6" y="287"/>
                </a:lnTo>
                <a:lnTo>
                  <a:pt x="12" y="307"/>
                </a:lnTo>
                <a:lnTo>
                  <a:pt x="20" y="329"/>
                </a:lnTo>
                <a:lnTo>
                  <a:pt x="31" y="350"/>
                </a:lnTo>
                <a:lnTo>
                  <a:pt x="44" y="371"/>
                </a:lnTo>
                <a:lnTo>
                  <a:pt x="59" y="392"/>
                </a:lnTo>
                <a:lnTo>
                  <a:pt x="77" y="413"/>
                </a:lnTo>
                <a:lnTo>
                  <a:pt x="97" y="435"/>
                </a:lnTo>
                <a:lnTo>
                  <a:pt x="119" y="456"/>
                </a:lnTo>
                <a:lnTo>
                  <a:pt x="144" y="477"/>
                </a:lnTo>
                <a:lnTo>
                  <a:pt x="164" y="492"/>
                </a:lnTo>
                <a:lnTo>
                  <a:pt x="206" y="528"/>
                </a:lnTo>
                <a:lnTo>
                  <a:pt x="250" y="562"/>
                </a:lnTo>
                <a:lnTo>
                  <a:pt x="270" y="577"/>
                </a:lnTo>
                <a:lnTo>
                  <a:pt x="370" y="1257"/>
                </a:lnTo>
                <a:lnTo>
                  <a:pt x="373" y="1263"/>
                </a:lnTo>
                <a:lnTo>
                  <a:pt x="382" y="1281"/>
                </a:lnTo>
                <a:lnTo>
                  <a:pt x="389" y="1291"/>
                </a:lnTo>
                <a:lnTo>
                  <a:pt x="398" y="1303"/>
                </a:lnTo>
                <a:lnTo>
                  <a:pt x="410" y="1316"/>
                </a:lnTo>
                <a:lnTo>
                  <a:pt x="424" y="1329"/>
                </a:lnTo>
                <a:lnTo>
                  <a:pt x="441" y="1342"/>
                </a:lnTo>
                <a:lnTo>
                  <a:pt x="460" y="1354"/>
                </a:lnTo>
                <a:lnTo>
                  <a:pt x="470" y="1360"/>
                </a:lnTo>
                <a:lnTo>
                  <a:pt x="482" y="1365"/>
                </a:lnTo>
                <a:lnTo>
                  <a:pt x="495" y="1370"/>
                </a:lnTo>
                <a:lnTo>
                  <a:pt x="508" y="1374"/>
                </a:lnTo>
                <a:lnTo>
                  <a:pt x="522" y="1377"/>
                </a:lnTo>
                <a:lnTo>
                  <a:pt x="537" y="1381"/>
                </a:lnTo>
                <a:lnTo>
                  <a:pt x="553" y="1383"/>
                </a:lnTo>
                <a:lnTo>
                  <a:pt x="570" y="1384"/>
                </a:lnTo>
                <a:lnTo>
                  <a:pt x="588" y="1385"/>
                </a:lnTo>
                <a:lnTo>
                  <a:pt x="607" y="1385"/>
                </a:lnTo>
                <a:lnTo>
                  <a:pt x="626" y="1384"/>
                </a:lnTo>
                <a:lnTo>
                  <a:pt x="647" y="1383"/>
                </a:lnTo>
                <a:lnTo>
                  <a:pt x="668" y="1381"/>
                </a:lnTo>
                <a:lnTo>
                  <a:pt x="689" y="1377"/>
                </a:lnTo>
                <a:lnTo>
                  <a:pt x="709" y="1373"/>
                </a:lnTo>
                <a:lnTo>
                  <a:pt x="728" y="1369"/>
                </a:lnTo>
                <a:lnTo>
                  <a:pt x="747" y="1363"/>
                </a:lnTo>
                <a:lnTo>
                  <a:pt x="765" y="1358"/>
                </a:lnTo>
                <a:lnTo>
                  <a:pt x="781" y="1352"/>
                </a:lnTo>
                <a:lnTo>
                  <a:pt x="798" y="1345"/>
                </a:lnTo>
                <a:lnTo>
                  <a:pt x="813" y="1340"/>
                </a:lnTo>
                <a:lnTo>
                  <a:pt x="827" y="1332"/>
                </a:lnTo>
                <a:lnTo>
                  <a:pt x="841" y="1325"/>
                </a:lnTo>
                <a:lnTo>
                  <a:pt x="854" y="1317"/>
                </a:lnTo>
                <a:lnTo>
                  <a:pt x="879" y="1301"/>
                </a:lnTo>
                <a:lnTo>
                  <a:pt x="900" y="1284"/>
                </a:lnTo>
                <a:lnTo>
                  <a:pt x="884" y="1290"/>
                </a:lnTo>
                <a:lnTo>
                  <a:pt x="867" y="1296"/>
                </a:lnTo>
                <a:lnTo>
                  <a:pt x="850" y="1302"/>
                </a:lnTo>
                <a:lnTo>
                  <a:pt x="831" y="1307"/>
                </a:lnTo>
                <a:lnTo>
                  <a:pt x="812" y="1311"/>
                </a:lnTo>
                <a:lnTo>
                  <a:pt x="792" y="1315"/>
                </a:lnTo>
                <a:lnTo>
                  <a:pt x="771" y="1318"/>
                </a:lnTo>
                <a:lnTo>
                  <a:pt x="749" y="1322"/>
                </a:lnTo>
                <a:close/>
              </a:path>
            </a:pathLst>
          </a:custGeom>
          <a:solidFill>
            <a:srgbClr val="8E361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66667" name="Freeform 11"/>
          <p:cNvSpPr>
            <a:spLocks/>
          </p:cNvSpPr>
          <p:nvPr/>
        </p:nvSpPr>
        <p:spPr bwMode="auto">
          <a:xfrm rot="-568598">
            <a:off x="1970088" y="1120775"/>
            <a:ext cx="269875" cy="153988"/>
          </a:xfrm>
          <a:custGeom>
            <a:avLst/>
            <a:gdLst>
              <a:gd name="T0" fmla="*/ 900 w 900"/>
              <a:gd name="T1" fmla="*/ 176 h 493"/>
              <a:gd name="T2" fmla="*/ 899 w 900"/>
              <a:gd name="T3" fmla="*/ 199 h 493"/>
              <a:gd name="T4" fmla="*/ 895 w 900"/>
              <a:gd name="T5" fmla="*/ 224 h 493"/>
              <a:gd name="T6" fmla="*/ 886 w 900"/>
              <a:gd name="T7" fmla="*/ 249 h 493"/>
              <a:gd name="T8" fmla="*/ 873 w 900"/>
              <a:gd name="T9" fmla="*/ 272 h 493"/>
              <a:gd name="T10" fmla="*/ 856 w 900"/>
              <a:gd name="T11" fmla="*/ 296 h 493"/>
              <a:gd name="T12" fmla="*/ 836 w 900"/>
              <a:gd name="T13" fmla="*/ 318 h 493"/>
              <a:gd name="T14" fmla="*/ 811 w 900"/>
              <a:gd name="T15" fmla="*/ 341 h 493"/>
              <a:gd name="T16" fmla="*/ 784 w 900"/>
              <a:gd name="T17" fmla="*/ 362 h 493"/>
              <a:gd name="T18" fmla="*/ 753 w 900"/>
              <a:gd name="T19" fmla="*/ 383 h 493"/>
              <a:gd name="T20" fmla="*/ 719 w 900"/>
              <a:gd name="T21" fmla="*/ 402 h 493"/>
              <a:gd name="T22" fmla="*/ 684 w 900"/>
              <a:gd name="T23" fmla="*/ 419 h 493"/>
              <a:gd name="T24" fmla="*/ 645 w 900"/>
              <a:gd name="T25" fmla="*/ 436 h 493"/>
              <a:gd name="T26" fmla="*/ 604 w 900"/>
              <a:gd name="T27" fmla="*/ 450 h 493"/>
              <a:gd name="T28" fmla="*/ 561 w 900"/>
              <a:gd name="T29" fmla="*/ 463 h 493"/>
              <a:gd name="T30" fmla="*/ 516 w 900"/>
              <a:gd name="T31" fmla="*/ 474 h 493"/>
              <a:gd name="T32" fmla="*/ 470 w 900"/>
              <a:gd name="T33" fmla="*/ 482 h 493"/>
              <a:gd name="T34" fmla="*/ 424 w 900"/>
              <a:gd name="T35" fmla="*/ 488 h 493"/>
              <a:gd name="T36" fmla="*/ 380 w 900"/>
              <a:gd name="T37" fmla="*/ 491 h 493"/>
              <a:gd name="T38" fmla="*/ 336 w 900"/>
              <a:gd name="T39" fmla="*/ 493 h 493"/>
              <a:gd name="T40" fmla="*/ 295 w 900"/>
              <a:gd name="T41" fmla="*/ 491 h 493"/>
              <a:gd name="T42" fmla="*/ 255 w 900"/>
              <a:gd name="T43" fmla="*/ 488 h 493"/>
              <a:gd name="T44" fmla="*/ 217 w 900"/>
              <a:gd name="T45" fmla="*/ 482 h 493"/>
              <a:gd name="T46" fmla="*/ 181 w 900"/>
              <a:gd name="T47" fmla="*/ 474 h 493"/>
              <a:gd name="T48" fmla="*/ 148 w 900"/>
              <a:gd name="T49" fmla="*/ 463 h 493"/>
              <a:gd name="T50" fmla="*/ 117 w 900"/>
              <a:gd name="T51" fmla="*/ 451 h 493"/>
              <a:gd name="T52" fmla="*/ 89 w 900"/>
              <a:gd name="T53" fmla="*/ 437 h 493"/>
              <a:gd name="T54" fmla="*/ 65 w 900"/>
              <a:gd name="T55" fmla="*/ 422 h 493"/>
              <a:gd name="T56" fmla="*/ 44 w 900"/>
              <a:gd name="T57" fmla="*/ 404 h 493"/>
              <a:gd name="T58" fmla="*/ 27 w 900"/>
              <a:gd name="T59" fmla="*/ 384 h 493"/>
              <a:gd name="T60" fmla="*/ 13 w 900"/>
              <a:gd name="T61" fmla="*/ 364 h 493"/>
              <a:gd name="T62" fmla="*/ 5 w 900"/>
              <a:gd name="T63" fmla="*/ 342 h 493"/>
              <a:gd name="T64" fmla="*/ 0 w 900"/>
              <a:gd name="T65" fmla="*/ 317 h 493"/>
              <a:gd name="T66" fmla="*/ 0 w 900"/>
              <a:gd name="T67" fmla="*/ 293 h 493"/>
              <a:gd name="T68" fmla="*/ 5 w 900"/>
              <a:gd name="T69" fmla="*/ 269 h 493"/>
              <a:gd name="T70" fmla="*/ 15 w 900"/>
              <a:gd name="T71" fmla="*/ 245 h 493"/>
              <a:gd name="T72" fmla="*/ 27 w 900"/>
              <a:gd name="T73" fmla="*/ 220 h 493"/>
              <a:gd name="T74" fmla="*/ 45 w 900"/>
              <a:gd name="T75" fmla="*/ 197 h 493"/>
              <a:gd name="T76" fmla="*/ 65 w 900"/>
              <a:gd name="T77" fmla="*/ 174 h 493"/>
              <a:gd name="T78" fmla="*/ 90 w 900"/>
              <a:gd name="T79" fmla="*/ 152 h 493"/>
              <a:gd name="T80" fmla="*/ 117 w 900"/>
              <a:gd name="T81" fmla="*/ 131 h 493"/>
              <a:gd name="T82" fmla="*/ 148 w 900"/>
              <a:gd name="T83" fmla="*/ 111 h 493"/>
              <a:gd name="T84" fmla="*/ 199 w 900"/>
              <a:gd name="T85" fmla="*/ 82 h 493"/>
              <a:gd name="T86" fmla="*/ 256 w 900"/>
              <a:gd name="T87" fmla="*/ 57 h 493"/>
              <a:gd name="T88" fmla="*/ 296 w 900"/>
              <a:gd name="T89" fmla="*/ 42 h 493"/>
              <a:gd name="T90" fmla="*/ 340 w 900"/>
              <a:gd name="T91" fmla="*/ 29 h 493"/>
              <a:gd name="T92" fmla="*/ 384 w 900"/>
              <a:gd name="T93" fmla="*/ 19 h 493"/>
              <a:gd name="T94" fmla="*/ 430 w 900"/>
              <a:gd name="T95" fmla="*/ 11 h 493"/>
              <a:gd name="T96" fmla="*/ 476 w 900"/>
              <a:gd name="T97" fmla="*/ 5 h 493"/>
              <a:gd name="T98" fmla="*/ 521 w 900"/>
              <a:gd name="T99" fmla="*/ 1 h 493"/>
              <a:gd name="T100" fmla="*/ 565 w 900"/>
              <a:gd name="T101" fmla="*/ 0 h 493"/>
              <a:gd name="T102" fmla="*/ 606 w 900"/>
              <a:gd name="T103" fmla="*/ 1 h 493"/>
              <a:gd name="T104" fmla="*/ 646 w 900"/>
              <a:gd name="T105" fmla="*/ 5 h 493"/>
              <a:gd name="T106" fmla="*/ 684 w 900"/>
              <a:gd name="T107" fmla="*/ 11 h 493"/>
              <a:gd name="T108" fmla="*/ 720 w 900"/>
              <a:gd name="T109" fmla="*/ 19 h 493"/>
              <a:gd name="T110" fmla="*/ 753 w 900"/>
              <a:gd name="T111" fmla="*/ 29 h 493"/>
              <a:gd name="T112" fmla="*/ 784 w 900"/>
              <a:gd name="T113" fmla="*/ 41 h 493"/>
              <a:gd name="T114" fmla="*/ 811 w 900"/>
              <a:gd name="T115" fmla="*/ 55 h 493"/>
              <a:gd name="T116" fmla="*/ 836 w 900"/>
              <a:gd name="T117" fmla="*/ 71 h 493"/>
              <a:gd name="T118" fmla="*/ 857 w 900"/>
              <a:gd name="T119" fmla="*/ 88 h 493"/>
              <a:gd name="T120" fmla="*/ 873 w 900"/>
              <a:gd name="T121" fmla="*/ 108 h 493"/>
              <a:gd name="T122" fmla="*/ 886 w 900"/>
              <a:gd name="T123" fmla="*/ 128 h 493"/>
              <a:gd name="T124" fmla="*/ 896 w 900"/>
              <a:gd name="T125" fmla="*/ 152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00" h="493">
                <a:moveTo>
                  <a:pt x="898" y="164"/>
                </a:moveTo>
                <a:lnTo>
                  <a:pt x="900" y="176"/>
                </a:lnTo>
                <a:lnTo>
                  <a:pt x="900" y="187"/>
                </a:lnTo>
                <a:lnTo>
                  <a:pt x="899" y="199"/>
                </a:lnTo>
                <a:lnTo>
                  <a:pt x="898" y="212"/>
                </a:lnTo>
                <a:lnTo>
                  <a:pt x="895" y="224"/>
                </a:lnTo>
                <a:lnTo>
                  <a:pt x="891" y="236"/>
                </a:lnTo>
                <a:lnTo>
                  <a:pt x="886" y="249"/>
                </a:lnTo>
                <a:lnTo>
                  <a:pt x="880" y="260"/>
                </a:lnTo>
                <a:lnTo>
                  <a:pt x="873" y="272"/>
                </a:lnTo>
                <a:lnTo>
                  <a:pt x="865" y="284"/>
                </a:lnTo>
                <a:lnTo>
                  <a:pt x="856" y="296"/>
                </a:lnTo>
                <a:lnTo>
                  <a:pt x="846" y="308"/>
                </a:lnTo>
                <a:lnTo>
                  <a:pt x="836" y="318"/>
                </a:lnTo>
                <a:lnTo>
                  <a:pt x="824" y="330"/>
                </a:lnTo>
                <a:lnTo>
                  <a:pt x="811" y="341"/>
                </a:lnTo>
                <a:lnTo>
                  <a:pt x="798" y="351"/>
                </a:lnTo>
                <a:lnTo>
                  <a:pt x="784" y="362"/>
                </a:lnTo>
                <a:lnTo>
                  <a:pt x="768" y="372"/>
                </a:lnTo>
                <a:lnTo>
                  <a:pt x="753" y="383"/>
                </a:lnTo>
                <a:lnTo>
                  <a:pt x="737" y="392"/>
                </a:lnTo>
                <a:lnTo>
                  <a:pt x="719" y="402"/>
                </a:lnTo>
                <a:lnTo>
                  <a:pt x="701" y="410"/>
                </a:lnTo>
                <a:lnTo>
                  <a:pt x="684" y="419"/>
                </a:lnTo>
                <a:lnTo>
                  <a:pt x="665" y="428"/>
                </a:lnTo>
                <a:lnTo>
                  <a:pt x="645" y="436"/>
                </a:lnTo>
                <a:lnTo>
                  <a:pt x="625" y="443"/>
                </a:lnTo>
                <a:lnTo>
                  <a:pt x="604" y="450"/>
                </a:lnTo>
                <a:lnTo>
                  <a:pt x="582" y="457"/>
                </a:lnTo>
                <a:lnTo>
                  <a:pt x="561" y="463"/>
                </a:lnTo>
                <a:lnTo>
                  <a:pt x="539" y="469"/>
                </a:lnTo>
                <a:lnTo>
                  <a:pt x="516" y="474"/>
                </a:lnTo>
                <a:lnTo>
                  <a:pt x="494" y="478"/>
                </a:lnTo>
                <a:lnTo>
                  <a:pt x="470" y="482"/>
                </a:lnTo>
                <a:lnTo>
                  <a:pt x="447" y="485"/>
                </a:lnTo>
                <a:lnTo>
                  <a:pt x="424" y="488"/>
                </a:lnTo>
                <a:lnTo>
                  <a:pt x="402" y="490"/>
                </a:lnTo>
                <a:lnTo>
                  <a:pt x="380" y="491"/>
                </a:lnTo>
                <a:lnTo>
                  <a:pt x="358" y="493"/>
                </a:lnTo>
                <a:lnTo>
                  <a:pt x="336" y="493"/>
                </a:lnTo>
                <a:lnTo>
                  <a:pt x="316" y="493"/>
                </a:lnTo>
                <a:lnTo>
                  <a:pt x="295" y="491"/>
                </a:lnTo>
                <a:lnTo>
                  <a:pt x="275" y="490"/>
                </a:lnTo>
                <a:lnTo>
                  <a:pt x="255" y="488"/>
                </a:lnTo>
                <a:lnTo>
                  <a:pt x="235" y="485"/>
                </a:lnTo>
                <a:lnTo>
                  <a:pt x="217" y="482"/>
                </a:lnTo>
                <a:lnTo>
                  <a:pt x="198" y="478"/>
                </a:lnTo>
                <a:lnTo>
                  <a:pt x="181" y="474"/>
                </a:lnTo>
                <a:lnTo>
                  <a:pt x="164" y="469"/>
                </a:lnTo>
                <a:lnTo>
                  <a:pt x="148" y="463"/>
                </a:lnTo>
                <a:lnTo>
                  <a:pt x="132" y="458"/>
                </a:lnTo>
                <a:lnTo>
                  <a:pt x="117" y="451"/>
                </a:lnTo>
                <a:lnTo>
                  <a:pt x="103" y="444"/>
                </a:lnTo>
                <a:lnTo>
                  <a:pt x="89" y="437"/>
                </a:lnTo>
                <a:lnTo>
                  <a:pt x="77" y="430"/>
                </a:lnTo>
                <a:lnTo>
                  <a:pt x="65" y="422"/>
                </a:lnTo>
                <a:lnTo>
                  <a:pt x="55" y="414"/>
                </a:lnTo>
                <a:lnTo>
                  <a:pt x="44" y="404"/>
                </a:lnTo>
                <a:lnTo>
                  <a:pt x="35" y="395"/>
                </a:lnTo>
                <a:lnTo>
                  <a:pt x="27" y="384"/>
                </a:lnTo>
                <a:lnTo>
                  <a:pt x="20" y="375"/>
                </a:lnTo>
                <a:lnTo>
                  <a:pt x="13" y="364"/>
                </a:lnTo>
                <a:lnTo>
                  <a:pt x="9" y="352"/>
                </a:lnTo>
                <a:lnTo>
                  <a:pt x="5" y="342"/>
                </a:lnTo>
                <a:lnTo>
                  <a:pt x="3" y="329"/>
                </a:lnTo>
                <a:lnTo>
                  <a:pt x="0" y="317"/>
                </a:lnTo>
                <a:lnTo>
                  <a:pt x="0" y="305"/>
                </a:lnTo>
                <a:lnTo>
                  <a:pt x="0" y="293"/>
                </a:lnTo>
                <a:lnTo>
                  <a:pt x="3" y="280"/>
                </a:lnTo>
                <a:lnTo>
                  <a:pt x="5" y="269"/>
                </a:lnTo>
                <a:lnTo>
                  <a:pt x="10" y="257"/>
                </a:lnTo>
                <a:lnTo>
                  <a:pt x="15" y="245"/>
                </a:lnTo>
                <a:lnTo>
                  <a:pt x="20" y="232"/>
                </a:lnTo>
                <a:lnTo>
                  <a:pt x="27" y="220"/>
                </a:lnTo>
                <a:lnTo>
                  <a:pt x="36" y="209"/>
                </a:lnTo>
                <a:lnTo>
                  <a:pt x="45" y="197"/>
                </a:lnTo>
                <a:lnTo>
                  <a:pt x="55" y="185"/>
                </a:lnTo>
                <a:lnTo>
                  <a:pt x="65" y="174"/>
                </a:lnTo>
                <a:lnTo>
                  <a:pt x="77" y="163"/>
                </a:lnTo>
                <a:lnTo>
                  <a:pt x="90" y="152"/>
                </a:lnTo>
                <a:lnTo>
                  <a:pt x="103" y="141"/>
                </a:lnTo>
                <a:lnTo>
                  <a:pt x="117" y="131"/>
                </a:lnTo>
                <a:lnTo>
                  <a:pt x="132" y="120"/>
                </a:lnTo>
                <a:lnTo>
                  <a:pt x="148" y="111"/>
                </a:lnTo>
                <a:lnTo>
                  <a:pt x="164" y="100"/>
                </a:lnTo>
                <a:lnTo>
                  <a:pt x="199" y="82"/>
                </a:lnTo>
                <a:lnTo>
                  <a:pt x="236" y="65"/>
                </a:lnTo>
                <a:lnTo>
                  <a:pt x="256" y="57"/>
                </a:lnTo>
                <a:lnTo>
                  <a:pt x="276" y="49"/>
                </a:lnTo>
                <a:lnTo>
                  <a:pt x="296" y="42"/>
                </a:lnTo>
                <a:lnTo>
                  <a:pt x="318" y="37"/>
                </a:lnTo>
                <a:lnTo>
                  <a:pt x="340" y="29"/>
                </a:lnTo>
                <a:lnTo>
                  <a:pt x="362" y="25"/>
                </a:lnTo>
                <a:lnTo>
                  <a:pt x="384" y="19"/>
                </a:lnTo>
                <a:lnTo>
                  <a:pt x="408" y="14"/>
                </a:lnTo>
                <a:lnTo>
                  <a:pt x="430" y="11"/>
                </a:lnTo>
                <a:lnTo>
                  <a:pt x="454" y="7"/>
                </a:lnTo>
                <a:lnTo>
                  <a:pt x="476" y="5"/>
                </a:lnTo>
                <a:lnTo>
                  <a:pt x="499" y="2"/>
                </a:lnTo>
                <a:lnTo>
                  <a:pt x="521" y="1"/>
                </a:lnTo>
                <a:lnTo>
                  <a:pt x="542" y="0"/>
                </a:lnTo>
                <a:lnTo>
                  <a:pt x="565" y="0"/>
                </a:lnTo>
                <a:lnTo>
                  <a:pt x="586" y="0"/>
                </a:lnTo>
                <a:lnTo>
                  <a:pt x="606" y="1"/>
                </a:lnTo>
                <a:lnTo>
                  <a:pt x="626" y="4"/>
                </a:lnTo>
                <a:lnTo>
                  <a:pt x="646" y="5"/>
                </a:lnTo>
                <a:lnTo>
                  <a:pt x="665" y="8"/>
                </a:lnTo>
                <a:lnTo>
                  <a:pt x="684" y="11"/>
                </a:lnTo>
                <a:lnTo>
                  <a:pt x="702" y="14"/>
                </a:lnTo>
                <a:lnTo>
                  <a:pt x="720" y="19"/>
                </a:lnTo>
                <a:lnTo>
                  <a:pt x="737" y="24"/>
                </a:lnTo>
                <a:lnTo>
                  <a:pt x="753" y="29"/>
                </a:lnTo>
                <a:lnTo>
                  <a:pt x="768" y="35"/>
                </a:lnTo>
                <a:lnTo>
                  <a:pt x="784" y="41"/>
                </a:lnTo>
                <a:lnTo>
                  <a:pt x="798" y="48"/>
                </a:lnTo>
                <a:lnTo>
                  <a:pt x="811" y="55"/>
                </a:lnTo>
                <a:lnTo>
                  <a:pt x="824" y="62"/>
                </a:lnTo>
                <a:lnTo>
                  <a:pt x="836" y="71"/>
                </a:lnTo>
                <a:lnTo>
                  <a:pt x="846" y="80"/>
                </a:lnTo>
                <a:lnTo>
                  <a:pt x="857" y="88"/>
                </a:lnTo>
                <a:lnTo>
                  <a:pt x="865" y="98"/>
                </a:lnTo>
                <a:lnTo>
                  <a:pt x="873" y="108"/>
                </a:lnTo>
                <a:lnTo>
                  <a:pt x="880" y="118"/>
                </a:lnTo>
                <a:lnTo>
                  <a:pt x="886" y="128"/>
                </a:lnTo>
                <a:lnTo>
                  <a:pt x="892" y="140"/>
                </a:lnTo>
                <a:lnTo>
                  <a:pt x="896" y="152"/>
                </a:lnTo>
                <a:lnTo>
                  <a:pt x="898" y="164"/>
                </a:lnTo>
                <a:close/>
              </a:path>
            </a:pathLst>
          </a:custGeom>
          <a:solidFill>
            <a:srgbClr val="E6724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66668" name="Freeform 12"/>
          <p:cNvSpPr>
            <a:spLocks/>
          </p:cNvSpPr>
          <p:nvPr/>
        </p:nvSpPr>
        <p:spPr bwMode="auto">
          <a:xfrm rot="-568598">
            <a:off x="2259013" y="1489075"/>
            <a:ext cx="146050" cy="130175"/>
          </a:xfrm>
          <a:custGeom>
            <a:avLst/>
            <a:gdLst>
              <a:gd name="T0" fmla="*/ 404 w 487"/>
              <a:gd name="T1" fmla="*/ 9 h 416"/>
              <a:gd name="T2" fmla="*/ 390 w 487"/>
              <a:gd name="T3" fmla="*/ 23 h 416"/>
              <a:gd name="T4" fmla="*/ 368 w 487"/>
              <a:gd name="T5" fmla="*/ 53 h 416"/>
              <a:gd name="T6" fmla="*/ 344 w 487"/>
              <a:gd name="T7" fmla="*/ 103 h 416"/>
              <a:gd name="T8" fmla="*/ 322 w 487"/>
              <a:gd name="T9" fmla="*/ 147 h 416"/>
              <a:gd name="T10" fmla="*/ 301 w 487"/>
              <a:gd name="T11" fmla="*/ 176 h 416"/>
              <a:gd name="T12" fmla="*/ 279 w 487"/>
              <a:gd name="T13" fmla="*/ 203 h 416"/>
              <a:gd name="T14" fmla="*/ 254 w 487"/>
              <a:gd name="T15" fmla="*/ 228 h 416"/>
              <a:gd name="T16" fmla="*/ 227 w 487"/>
              <a:gd name="T17" fmla="*/ 250 h 416"/>
              <a:gd name="T18" fmla="*/ 199 w 487"/>
              <a:gd name="T19" fmla="*/ 270 h 416"/>
              <a:gd name="T20" fmla="*/ 168 w 487"/>
              <a:gd name="T21" fmla="*/ 289 h 416"/>
              <a:gd name="T22" fmla="*/ 136 w 487"/>
              <a:gd name="T23" fmla="*/ 303 h 416"/>
              <a:gd name="T24" fmla="*/ 102 w 487"/>
              <a:gd name="T25" fmla="*/ 316 h 416"/>
              <a:gd name="T26" fmla="*/ 68 w 487"/>
              <a:gd name="T27" fmla="*/ 326 h 416"/>
              <a:gd name="T28" fmla="*/ 41 w 487"/>
              <a:gd name="T29" fmla="*/ 334 h 416"/>
              <a:gd name="T30" fmla="*/ 20 w 487"/>
              <a:gd name="T31" fmla="*/ 345 h 416"/>
              <a:gd name="T32" fmla="*/ 6 w 487"/>
              <a:gd name="T33" fmla="*/ 355 h 416"/>
              <a:gd name="T34" fmla="*/ 0 w 487"/>
              <a:gd name="T35" fmla="*/ 366 h 416"/>
              <a:gd name="T36" fmla="*/ 2 w 487"/>
              <a:gd name="T37" fmla="*/ 378 h 416"/>
              <a:gd name="T38" fmla="*/ 15 w 487"/>
              <a:gd name="T39" fmla="*/ 389 h 416"/>
              <a:gd name="T40" fmla="*/ 39 w 487"/>
              <a:gd name="T41" fmla="*/ 401 h 416"/>
              <a:gd name="T42" fmla="*/ 69 w 487"/>
              <a:gd name="T43" fmla="*/ 411 h 416"/>
              <a:gd name="T44" fmla="*/ 97 w 487"/>
              <a:gd name="T45" fmla="*/ 415 h 416"/>
              <a:gd name="T46" fmla="*/ 126 w 487"/>
              <a:gd name="T47" fmla="*/ 416 h 416"/>
              <a:gd name="T48" fmla="*/ 154 w 487"/>
              <a:gd name="T49" fmla="*/ 414 h 416"/>
              <a:gd name="T50" fmla="*/ 181 w 487"/>
              <a:gd name="T51" fmla="*/ 407 h 416"/>
              <a:gd name="T52" fmla="*/ 209 w 487"/>
              <a:gd name="T53" fmla="*/ 398 h 416"/>
              <a:gd name="T54" fmla="*/ 251 w 487"/>
              <a:gd name="T55" fmla="*/ 379 h 416"/>
              <a:gd name="T56" fmla="*/ 302 w 487"/>
              <a:gd name="T57" fmla="*/ 347 h 416"/>
              <a:gd name="T58" fmla="*/ 351 w 487"/>
              <a:gd name="T59" fmla="*/ 308 h 416"/>
              <a:gd name="T60" fmla="*/ 392 w 487"/>
              <a:gd name="T61" fmla="*/ 267 h 416"/>
              <a:gd name="T62" fmla="*/ 426 w 487"/>
              <a:gd name="T63" fmla="*/ 226 h 416"/>
              <a:gd name="T64" fmla="*/ 451 w 487"/>
              <a:gd name="T65" fmla="*/ 188 h 416"/>
              <a:gd name="T66" fmla="*/ 473 w 487"/>
              <a:gd name="T67" fmla="*/ 144 h 416"/>
              <a:gd name="T68" fmla="*/ 484 w 487"/>
              <a:gd name="T69" fmla="*/ 110 h 416"/>
              <a:gd name="T70" fmla="*/ 487 w 487"/>
              <a:gd name="T71" fmla="*/ 86 h 416"/>
              <a:gd name="T72" fmla="*/ 485 w 487"/>
              <a:gd name="T73" fmla="*/ 64 h 416"/>
              <a:gd name="T74" fmla="*/ 478 w 487"/>
              <a:gd name="T75" fmla="*/ 42 h 416"/>
              <a:gd name="T76" fmla="*/ 464 w 487"/>
              <a:gd name="T77" fmla="*/ 22 h 416"/>
              <a:gd name="T78" fmla="*/ 447 w 487"/>
              <a:gd name="T79" fmla="*/ 8 h 416"/>
              <a:gd name="T80" fmla="*/ 433 w 487"/>
              <a:gd name="T81" fmla="*/ 2 h 416"/>
              <a:gd name="T82" fmla="*/ 419 w 487"/>
              <a:gd name="T83" fmla="*/ 2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87" h="416">
                <a:moveTo>
                  <a:pt x="412" y="4"/>
                </a:moveTo>
                <a:lnTo>
                  <a:pt x="404" y="9"/>
                </a:lnTo>
                <a:lnTo>
                  <a:pt x="397" y="16"/>
                </a:lnTo>
                <a:lnTo>
                  <a:pt x="390" y="23"/>
                </a:lnTo>
                <a:lnTo>
                  <a:pt x="383" y="32"/>
                </a:lnTo>
                <a:lnTo>
                  <a:pt x="368" y="53"/>
                </a:lnTo>
                <a:lnTo>
                  <a:pt x="357" y="78"/>
                </a:lnTo>
                <a:lnTo>
                  <a:pt x="344" y="103"/>
                </a:lnTo>
                <a:lnTo>
                  <a:pt x="333" y="127"/>
                </a:lnTo>
                <a:lnTo>
                  <a:pt x="322" y="147"/>
                </a:lnTo>
                <a:lnTo>
                  <a:pt x="313" y="163"/>
                </a:lnTo>
                <a:lnTo>
                  <a:pt x="301" y="176"/>
                </a:lnTo>
                <a:lnTo>
                  <a:pt x="291" y="190"/>
                </a:lnTo>
                <a:lnTo>
                  <a:pt x="279" y="203"/>
                </a:lnTo>
                <a:lnTo>
                  <a:pt x="267" y="215"/>
                </a:lnTo>
                <a:lnTo>
                  <a:pt x="254" y="228"/>
                </a:lnTo>
                <a:lnTo>
                  <a:pt x="241" y="238"/>
                </a:lnTo>
                <a:lnTo>
                  <a:pt x="227" y="250"/>
                </a:lnTo>
                <a:lnTo>
                  <a:pt x="213" y="261"/>
                </a:lnTo>
                <a:lnTo>
                  <a:pt x="199" y="270"/>
                </a:lnTo>
                <a:lnTo>
                  <a:pt x="183" y="280"/>
                </a:lnTo>
                <a:lnTo>
                  <a:pt x="168" y="289"/>
                </a:lnTo>
                <a:lnTo>
                  <a:pt x="153" y="296"/>
                </a:lnTo>
                <a:lnTo>
                  <a:pt x="136" y="303"/>
                </a:lnTo>
                <a:lnTo>
                  <a:pt x="119" y="310"/>
                </a:lnTo>
                <a:lnTo>
                  <a:pt x="102" y="316"/>
                </a:lnTo>
                <a:lnTo>
                  <a:pt x="85" y="321"/>
                </a:lnTo>
                <a:lnTo>
                  <a:pt x="68" y="326"/>
                </a:lnTo>
                <a:lnTo>
                  <a:pt x="54" y="330"/>
                </a:lnTo>
                <a:lnTo>
                  <a:pt x="41" y="334"/>
                </a:lnTo>
                <a:lnTo>
                  <a:pt x="29" y="340"/>
                </a:lnTo>
                <a:lnTo>
                  <a:pt x="20" y="345"/>
                </a:lnTo>
                <a:lnTo>
                  <a:pt x="11" y="349"/>
                </a:lnTo>
                <a:lnTo>
                  <a:pt x="6" y="355"/>
                </a:lnTo>
                <a:lnTo>
                  <a:pt x="1" y="360"/>
                </a:lnTo>
                <a:lnTo>
                  <a:pt x="0" y="366"/>
                </a:lnTo>
                <a:lnTo>
                  <a:pt x="0" y="372"/>
                </a:lnTo>
                <a:lnTo>
                  <a:pt x="2" y="378"/>
                </a:lnTo>
                <a:lnTo>
                  <a:pt x="8" y="383"/>
                </a:lnTo>
                <a:lnTo>
                  <a:pt x="15" y="389"/>
                </a:lnTo>
                <a:lnTo>
                  <a:pt x="26" y="395"/>
                </a:lnTo>
                <a:lnTo>
                  <a:pt x="39" y="401"/>
                </a:lnTo>
                <a:lnTo>
                  <a:pt x="55" y="407"/>
                </a:lnTo>
                <a:lnTo>
                  <a:pt x="69" y="411"/>
                </a:lnTo>
                <a:lnTo>
                  <a:pt x="83" y="414"/>
                </a:lnTo>
                <a:lnTo>
                  <a:pt x="97" y="415"/>
                </a:lnTo>
                <a:lnTo>
                  <a:pt x="112" y="416"/>
                </a:lnTo>
                <a:lnTo>
                  <a:pt x="126" y="416"/>
                </a:lnTo>
                <a:lnTo>
                  <a:pt x="140" y="415"/>
                </a:lnTo>
                <a:lnTo>
                  <a:pt x="154" y="414"/>
                </a:lnTo>
                <a:lnTo>
                  <a:pt x="168" y="411"/>
                </a:lnTo>
                <a:lnTo>
                  <a:pt x="181" y="407"/>
                </a:lnTo>
                <a:lnTo>
                  <a:pt x="195" y="403"/>
                </a:lnTo>
                <a:lnTo>
                  <a:pt x="209" y="398"/>
                </a:lnTo>
                <a:lnTo>
                  <a:pt x="224" y="392"/>
                </a:lnTo>
                <a:lnTo>
                  <a:pt x="251" y="379"/>
                </a:lnTo>
                <a:lnTo>
                  <a:pt x="278" y="363"/>
                </a:lnTo>
                <a:lnTo>
                  <a:pt x="302" y="347"/>
                </a:lnTo>
                <a:lnTo>
                  <a:pt x="327" y="328"/>
                </a:lnTo>
                <a:lnTo>
                  <a:pt x="351" y="308"/>
                </a:lnTo>
                <a:lnTo>
                  <a:pt x="372" y="288"/>
                </a:lnTo>
                <a:lnTo>
                  <a:pt x="392" y="267"/>
                </a:lnTo>
                <a:lnTo>
                  <a:pt x="410" y="247"/>
                </a:lnTo>
                <a:lnTo>
                  <a:pt x="426" y="226"/>
                </a:lnTo>
                <a:lnTo>
                  <a:pt x="440" y="205"/>
                </a:lnTo>
                <a:lnTo>
                  <a:pt x="451" y="188"/>
                </a:lnTo>
                <a:lnTo>
                  <a:pt x="463" y="167"/>
                </a:lnTo>
                <a:lnTo>
                  <a:pt x="473" y="144"/>
                </a:lnTo>
                <a:lnTo>
                  <a:pt x="480" y="122"/>
                </a:lnTo>
                <a:lnTo>
                  <a:pt x="484" y="110"/>
                </a:lnTo>
                <a:lnTo>
                  <a:pt x="486" y="98"/>
                </a:lnTo>
                <a:lnTo>
                  <a:pt x="487" y="86"/>
                </a:lnTo>
                <a:lnTo>
                  <a:pt x="486" y="75"/>
                </a:lnTo>
                <a:lnTo>
                  <a:pt x="485" y="64"/>
                </a:lnTo>
                <a:lnTo>
                  <a:pt x="483" y="52"/>
                </a:lnTo>
                <a:lnTo>
                  <a:pt x="478" y="42"/>
                </a:lnTo>
                <a:lnTo>
                  <a:pt x="472" y="32"/>
                </a:lnTo>
                <a:lnTo>
                  <a:pt x="464" y="22"/>
                </a:lnTo>
                <a:lnTo>
                  <a:pt x="456" y="15"/>
                </a:lnTo>
                <a:lnTo>
                  <a:pt x="447" y="8"/>
                </a:lnTo>
                <a:lnTo>
                  <a:pt x="440" y="4"/>
                </a:lnTo>
                <a:lnTo>
                  <a:pt x="433" y="2"/>
                </a:lnTo>
                <a:lnTo>
                  <a:pt x="426" y="0"/>
                </a:lnTo>
                <a:lnTo>
                  <a:pt x="419" y="2"/>
                </a:lnTo>
                <a:lnTo>
                  <a:pt x="412" y="4"/>
                </a:lnTo>
                <a:close/>
              </a:path>
            </a:pathLst>
          </a:custGeom>
          <a:solidFill>
            <a:srgbClr val="E6724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66669" name="Freeform 13"/>
          <p:cNvSpPr>
            <a:spLocks/>
          </p:cNvSpPr>
          <p:nvPr/>
        </p:nvSpPr>
        <p:spPr bwMode="auto">
          <a:xfrm rot="-568598">
            <a:off x="2197100" y="1285875"/>
            <a:ext cx="74613" cy="255588"/>
          </a:xfrm>
          <a:custGeom>
            <a:avLst/>
            <a:gdLst>
              <a:gd name="T0" fmla="*/ 0 w 246"/>
              <a:gd name="T1" fmla="*/ 82 h 824"/>
              <a:gd name="T2" fmla="*/ 144 w 246"/>
              <a:gd name="T3" fmla="*/ 820 h 824"/>
              <a:gd name="T4" fmla="*/ 148 w 246"/>
              <a:gd name="T5" fmla="*/ 821 h 824"/>
              <a:gd name="T6" fmla="*/ 159 w 246"/>
              <a:gd name="T7" fmla="*/ 823 h 824"/>
              <a:gd name="T8" fmla="*/ 167 w 246"/>
              <a:gd name="T9" fmla="*/ 824 h 824"/>
              <a:gd name="T10" fmla="*/ 175 w 246"/>
              <a:gd name="T11" fmla="*/ 824 h 824"/>
              <a:gd name="T12" fmla="*/ 185 w 246"/>
              <a:gd name="T13" fmla="*/ 822 h 824"/>
              <a:gd name="T14" fmla="*/ 194 w 246"/>
              <a:gd name="T15" fmla="*/ 820 h 824"/>
              <a:gd name="T16" fmla="*/ 204 w 246"/>
              <a:gd name="T17" fmla="*/ 815 h 824"/>
              <a:gd name="T18" fmla="*/ 213 w 246"/>
              <a:gd name="T19" fmla="*/ 808 h 824"/>
              <a:gd name="T20" fmla="*/ 218 w 246"/>
              <a:gd name="T21" fmla="*/ 803 h 824"/>
              <a:gd name="T22" fmla="*/ 222 w 246"/>
              <a:gd name="T23" fmla="*/ 797 h 824"/>
              <a:gd name="T24" fmla="*/ 226 w 246"/>
              <a:gd name="T25" fmla="*/ 791 h 824"/>
              <a:gd name="T26" fmla="*/ 230 w 246"/>
              <a:gd name="T27" fmla="*/ 785 h 824"/>
              <a:gd name="T28" fmla="*/ 233 w 246"/>
              <a:gd name="T29" fmla="*/ 777 h 824"/>
              <a:gd name="T30" fmla="*/ 237 w 246"/>
              <a:gd name="T31" fmla="*/ 769 h 824"/>
              <a:gd name="T32" fmla="*/ 239 w 246"/>
              <a:gd name="T33" fmla="*/ 760 h 824"/>
              <a:gd name="T34" fmla="*/ 241 w 246"/>
              <a:gd name="T35" fmla="*/ 749 h 824"/>
              <a:gd name="T36" fmla="*/ 244 w 246"/>
              <a:gd name="T37" fmla="*/ 737 h 824"/>
              <a:gd name="T38" fmla="*/ 245 w 246"/>
              <a:gd name="T39" fmla="*/ 725 h 824"/>
              <a:gd name="T40" fmla="*/ 246 w 246"/>
              <a:gd name="T41" fmla="*/ 711 h 824"/>
              <a:gd name="T42" fmla="*/ 246 w 246"/>
              <a:gd name="T43" fmla="*/ 697 h 824"/>
              <a:gd name="T44" fmla="*/ 144 w 246"/>
              <a:gd name="T45" fmla="*/ 0 h 824"/>
              <a:gd name="T46" fmla="*/ 0 w 246"/>
              <a:gd name="T47" fmla="*/ 82 h 8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46" h="824">
                <a:moveTo>
                  <a:pt x="0" y="82"/>
                </a:moveTo>
                <a:lnTo>
                  <a:pt x="144" y="820"/>
                </a:lnTo>
                <a:lnTo>
                  <a:pt x="148" y="821"/>
                </a:lnTo>
                <a:lnTo>
                  <a:pt x="159" y="823"/>
                </a:lnTo>
                <a:lnTo>
                  <a:pt x="167" y="824"/>
                </a:lnTo>
                <a:lnTo>
                  <a:pt x="175" y="824"/>
                </a:lnTo>
                <a:lnTo>
                  <a:pt x="185" y="822"/>
                </a:lnTo>
                <a:lnTo>
                  <a:pt x="194" y="820"/>
                </a:lnTo>
                <a:lnTo>
                  <a:pt x="204" y="815"/>
                </a:lnTo>
                <a:lnTo>
                  <a:pt x="213" y="808"/>
                </a:lnTo>
                <a:lnTo>
                  <a:pt x="218" y="803"/>
                </a:lnTo>
                <a:lnTo>
                  <a:pt x="222" y="797"/>
                </a:lnTo>
                <a:lnTo>
                  <a:pt x="226" y="791"/>
                </a:lnTo>
                <a:lnTo>
                  <a:pt x="230" y="785"/>
                </a:lnTo>
                <a:lnTo>
                  <a:pt x="233" y="777"/>
                </a:lnTo>
                <a:lnTo>
                  <a:pt x="237" y="769"/>
                </a:lnTo>
                <a:lnTo>
                  <a:pt x="239" y="760"/>
                </a:lnTo>
                <a:lnTo>
                  <a:pt x="241" y="749"/>
                </a:lnTo>
                <a:lnTo>
                  <a:pt x="244" y="737"/>
                </a:lnTo>
                <a:lnTo>
                  <a:pt x="245" y="725"/>
                </a:lnTo>
                <a:lnTo>
                  <a:pt x="246" y="711"/>
                </a:lnTo>
                <a:lnTo>
                  <a:pt x="246" y="697"/>
                </a:lnTo>
                <a:lnTo>
                  <a:pt x="144" y="0"/>
                </a:lnTo>
                <a:lnTo>
                  <a:pt x="0" y="82"/>
                </a:lnTo>
                <a:close/>
              </a:path>
            </a:pathLst>
          </a:custGeom>
          <a:solidFill>
            <a:srgbClr val="E6724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66670" name="Text Box 14"/>
          <p:cNvSpPr txBox="1">
            <a:spLocks noChangeArrowheads="1"/>
          </p:cNvSpPr>
          <p:nvPr/>
        </p:nvSpPr>
        <p:spPr bwMode="auto">
          <a:xfrm>
            <a:off x="1401763" y="1981200"/>
            <a:ext cx="2874962" cy="201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ko-KR" altLang="en-US">
              <a:solidFill>
                <a:schemeClr val="tx2"/>
              </a:solidFill>
              <a:latin typeface="굴림" pitchFamily="50" charset="-127"/>
              <a:ea typeface="굴림" pitchFamily="50" charset="-127"/>
            </a:endParaRPr>
          </a:p>
          <a:p>
            <a:pPr>
              <a:buFontTx/>
              <a:buChar char="•"/>
            </a:pPr>
            <a:r>
              <a:rPr lang="ko-KR" altLang="en-US">
                <a:solidFill>
                  <a:schemeClr val="tx2"/>
                </a:solidFill>
                <a:latin typeface="굴림" pitchFamily="50" charset="-127"/>
                <a:ea typeface="굴림" pitchFamily="50" charset="-127"/>
              </a:rPr>
              <a:t>텍스트 컴포넌트</a:t>
            </a:r>
          </a:p>
          <a:p>
            <a:pPr>
              <a:buFontTx/>
              <a:buChar char="•"/>
            </a:pPr>
            <a:r>
              <a:rPr lang="ko-KR" altLang="en-US">
                <a:solidFill>
                  <a:schemeClr val="tx2"/>
                </a:solidFill>
                <a:latin typeface="굴림" pitchFamily="50" charset="-127"/>
                <a:ea typeface="굴림" pitchFamily="50" charset="-127"/>
              </a:rPr>
              <a:t>텍스트 필드</a:t>
            </a:r>
          </a:p>
          <a:p>
            <a:pPr>
              <a:buFontTx/>
              <a:buChar char="•"/>
            </a:pPr>
            <a:r>
              <a:rPr lang="ko-KR" altLang="en-US">
                <a:solidFill>
                  <a:schemeClr val="tx2"/>
                </a:solidFill>
                <a:latin typeface="굴림" pitchFamily="50" charset="-127"/>
                <a:ea typeface="굴림" pitchFamily="50" charset="-127"/>
              </a:rPr>
              <a:t>텍스트 영역</a:t>
            </a:r>
          </a:p>
          <a:p>
            <a:pPr>
              <a:buFontTx/>
              <a:buChar char="•"/>
            </a:pPr>
            <a:r>
              <a:rPr lang="ko-KR" altLang="en-US">
                <a:solidFill>
                  <a:schemeClr val="tx2"/>
                </a:solidFill>
                <a:latin typeface="굴림" pitchFamily="50" charset="-127"/>
                <a:ea typeface="굴림" pitchFamily="50" charset="-127"/>
              </a:rPr>
              <a:t>스크롤 페인</a:t>
            </a:r>
          </a:p>
          <a:p>
            <a:pPr>
              <a:buFontTx/>
              <a:buChar char="•"/>
            </a:pPr>
            <a:r>
              <a:rPr lang="ko-KR" altLang="en-US">
                <a:solidFill>
                  <a:schemeClr val="tx2"/>
                </a:solidFill>
                <a:latin typeface="굴림" pitchFamily="50" charset="-127"/>
                <a:ea typeface="굴림" pitchFamily="50" charset="-127"/>
              </a:rPr>
              <a:t>체크 박스</a:t>
            </a:r>
          </a:p>
          <a:p>
            <a:pPr>
              <a:buFontTx/>
              <a:buChar char="•"/>
            </a:pPr>
            <a:r>
              <a:rPr lang="ko-KR" altLang="en-US">
                <a:solidFill>
                  <a:schemeClr val="tx2"/>
                </a:solidFill>
                <a:latin typeface="굴림" pitchFamily="50" charset="-127"/>
                <a:ea typeface="굴림" pitchFamily="50" charset="-127"/>
              </a:rPr>
              <a:t>라디오 버튼</a:t>
            </a:r>
          </a:p>
        </p:txBody>
      </p:sp>
      <p:grpSp>
        <p:nvGrpSpPr>
          <p:cNvPr id="966671" name="Group 15"/>
          <p:cNvGrpSpPr>
            <a:grpSpLocks/>
          </p:cNvGrpSpPr>
          <p:nvPr/>
        </p:nvGrpSpPr>
        <p:grpSpPr bwMode="auto">
          <a:xfrm>
            <a:off x="5781675" y="4246563"/>
            <a:ext cx="1589088" cy="1616075"/>
            <a:chOff x="3208" y="1586"/>
            <a:chExt cx="1395" cy="1617"/>
          </a:xfrm>
        </p:grpSpPr>
        <p:sp>
          <p:nvSpPr>
            <p:cNvPr id="966672" name="Freeform 16"/>
            <p:cNvSpPr>
              <a:spLocks/>
            </p:cNvSpPr>
            <p:nvPr/>
          </p:nvSpPr>
          <p:spPr bwMode="auto">
            <a:xfrm>
              <a:off x="3244" y="1638"/>
              <a:ext cx="50" cy="100"/>
            </a:xfrm>
            <a:custGeom>
              <a:avLst/>
              <a:gdLst>
                <a:gd name="T0" fmla="*/ 30 w 44"/>
                <a:gd name="T1" fmla="*/ 0 h 88"/>
                <a:gd name="T2" fmla="*/ 0 w 44"/>
                <a:gd name="T3" fmla="*/ 88 h 88"/>
                <a:gd name="T4" fmla="*/ 15 w 44"/>
                <a:gd name="T5" fmla="*/ 88 h 88"/>
                <a:gd name="T6" fmla="*/ 44 w 44"/>
                <a:gd name="T7" fmla="*/ 0 h 88"/>
                <a:gd name="T8" fmla="*/ 30 w 44"/>
                <a:gd name="T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88">
                  <a:moveTo>
                    <a:pt x="30" y="0"/>
                  </a:moveTo>
                  <a:lnTo>
                    <a:pt x="0" y="88"/>
                  </a:lnTo>
                  <a:lnTo>
                    <a:pt x="15" y="88"/>
                  </a:lnTo>
                  <a:lnTo>
                    <a:pt x="44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66673" name="Freeform 17"/>
            <p:cNvSpPr>
              <a:spLocks/>
            </p:cNvSpPr>
            <p:nvPr/>
          </p:nvSpPr>
          <p:spPr bwMode="auto">
            <a:xfrm>
              <a:off x="3341" y="1897"/>
              <a:ext cx="104" cy="86"/>
            </a:xfrm>
            <a:custGeom>
              <a:avLst/>
              <a:gdLst>
                <a:gd name="T0" fmla="*/ 68 w 92"/>
                <a:gd name="T1" fmla="*/ 0 h 73"/>
                <a:gd name="T2" fmla="*/ 0 w 92"/>
                <a:gd name="T3" fmla="*/ 73 h 73"/>
                <a:gd name="T4" fmla="*/ 14 w 92"/>
                <a:gd name="T5" fmla="*/ 73 h 73"/>
                <a:gd name="T6" fmla="*/ 92 w 92"/>
                <a:gd name="T7" fmla="*/ 5 h 73"/>
                <a:gd name="T8" fmla="*/ 68 w 92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73">
                  <a:moveTo>
                    <a:pt x="68" y="0"/>
                  </a:moveTo>
                  <a:lnTo>
                    <a:pt x="0" y="73"/>
                  </a:lnTo>
                  <a:lnTo>
                    <a:pt x="14" y="73"/>
                  </a:lnTo>
                  <a:lnTo>
                    <a:pt x="92" y="5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66674" name="Freeform 18"/>
            <p:cNvSpPr>
              <a:spLocks/>
            </p:cNvSpPr>
            <p:nvPr/>
          </p:nvSpPr>
          <p:spPr bwMode="auto">
            <a:xfrm>
              <a:off x="3341" y="1897"/>
              <a:ext cx="104" cy="86"/>
            </a:xfrm>
            <a:custGeom>
              <a:avLst/>
              <a:gdLst>
                <a:gd name="T0" fmla="*/ 68 w 92"/>
                <a:gd name="T1" fmla="*/ 0 h 73"/>
                <a:gd name="T2" fmla="*/ 0 w 92"/>
                <a:gd name="T3" fmla="*/ 73 h 73"/>
                <a:gd name="T4" fmla="*/ 14 w 92"/>
                <a:gd name="T5" fmla="*/ 73 h 73"/>
                <a:gd name="T6" fmla="*/ 92 w 92"/>
                <a:gd name="T7" fmla="*/ 5 h 73"/>
                <a:gd name="T8" fmla="*/ 68 w 92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73">
                  <a:moveTo>
                    <a:pt x="68" y="0"/>
                  </a:moveTo>
                  <a:lnTo>
                    <a:pt x="0" y="73"/>
                  </a:lnTo>
                  <a:lnTo>
                    <a:pt x="14" y="73"/>
                  </a:lnTo>
                  <a:lnTo>
                    <a:pt x="92" y="5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66675" name="Freeform 19"/>
            <p:cNvSpPr>
              <a:spLocks/>
            </p:cNvSpPr>
            <p:nvPr/>
          </p:nvSpPr>
          <p:spPr bwMode="auto">
            <a:xfrm>
              <a:off x="3352" y="1897"/>
              <a:ext cx="99" cy="98"/>
            </a:xfrm>
            <a:custGeom>
              <a:avLst/>
              <a:gdLst>
                <a:gd name="T0" fmla="*/ 20 w 88"/>
                <a:gd name="T1" fmla="*/ 0 h 83"/>
                <a:gd name="T2" fmla="*/ 88 w 88"/>
                <a:gd name="T3" fmla="*/ 68 h 83"/>
                <a:gd name="T4" fmla="*/ 77 w 88"/>
                <a:gd name="T5" fmla="*/ 83 h 83"/>
                <a:gd name="T6" fmla="*/ 0 w 88"/>
                <a:gd name="T7" fmla="*/ 5 h 83"/>
                <a:gd name="T8" fmla="*/ 20 w 88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3">
                  <a:moveTo>
                    <a:pt x="20" y="0"/>
                  </a:moveTo>
                  <a:lnTo>
                    <a:pt x="88" y="68"/>
                  </a:lnTo>
                  <a:lnTo>
                    <a:pt x="77" y="83"/>
                  </a:lnTo>
                  <a:lnTo>
                    <a:pt x="0" y="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66676" name="Freeform 20"/>
            <p:cNvSpPr>
              <a:spLocks/>
            </p:cNvSpPr>
            <p:nvPr/>
          </p:nvSpPr>
          <p:spPr bwMode="auto">
            <a:xfrm>
              <a:off x="3352" y="1897"/>
              <a:ext cx="99" cy="98"/>
            </a:xfrm>
            <a:custGeom>
              <a:avLst/>
              <a:gdLst>
                <a:gd name="T0" fmla="*/ 20 w 88"/>
                <a:gd name="T1" fmla="*/ 0 h 83"/>
                <a:gd name="T2" fmla="*/ 88 w 88"/>
                <a:gd name="T3" fmla="*/ 68 h 83"/>
                <a:gd name="T4" fmla="*/ 77 w 88"/>
                <a:gd name="T5" fmla="*/ 83 h 83"/>
                <a:gd name="T6" fmla="*/ 0 w 88"/>
                <a:gd name="T7" fmla="*/ 5 h 83"/>
                <a:gd name="T8" fmla="*/ 20 w 88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3">
                  <a:moveTo>
                    <a:pt x="20" y="0"/>
                  </a:moveTo>
                  <a:lnTo>
                    <a:pt x="88" y="68"/>
                  </a:lnTo>
                  <a:lnTo>
                    <a:pt x="77" y="83"/>
                  </a:lnTo>
                  <a:lnTo>
                    <a:pt x="0" y="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66677" name="Freeform 21"/>
            <p:cNvSpPr>
              <a:spLocks/>
            </p:cNvSpPr>
            <p:nvPr/>
          </p:nvSpPr>
          <p:spPr bwMode="auto">
            <a:xfrm>
              <a:off x="3828" y="2848"/>
              <a:ext cx="599" cy="355"/>
            </a:xfrm>
            <a:custGeom>
              <a:avLst/>
              <a:gdLst>
                <a:gd name="T0" fmla="*/ 7 w 532"/>
                <a:gd name="T1" fmla="*/ 47 h 304"/>
                <a:gd name="T2" fmla="*/ 0 w 532"/>
                <a:gd name="T3" fmla="*/ 142 h 304"/>
                <a:gd name="T4" fmla="*/ 0 w 532"/>
                <a:gd name="T5" fmla="*/ 250 h 304"/>
                <a:gd name="T6" fmla="*/ 0 w 532"/>
                <a:gd name="T7" fmla="*/ 304 h 304"/>
                <a:gd name="T8" fmla="*/ 505 w 532"/>
                <a:gd name="T9" fmla="*/ 304 h 304"/>
                <a:gd name="T10" fmla="*/ 532 w 532"/>
                <a:gd name="T11" fmla="*/ 223 h 304"/>
                <a:gd name="T12" fmla="*/ 505 w 532"/>
                <a:gd name="T13" fmla="*/ 88 h 304"/>
                <a:gd name="T14" fmla="*/ 451 w 532"/>
                <a:gd name="T15" fmla="*/ 13 h 304"/>
                <a:gd name="T16" fmla="*/ 202 w 532"/>
                <a:gd name="T17" fmla="*/ 0 h 304"/>
                <a:gd name="T18" fmla="*/ 61 w 532"/>
                <a:gd name="T19" fmla="*/ 0 h 304"/>
                <a:gd name="T20" fmla="*/ 7 w 532"/>
                <a:gd name="T21" fmla="*/ 47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2" h="304">
                  <a:moveTo>
                    <a:pt x="7" y="47"/>
                  </a:moveTo>
                  <a:lnTo>
                    <a:pt x="0" y="142"/>
                  </a:lnTo>
                  <a:lnTo>
                    <a:pt x="0" y="250"/>
                  </a:lnTo>
                  <a:lnTo>
                    <a:pt x="0" y="304"/>
                  </a:lnTo>
                  <a:lnTo>
                    <a:pt x="505" y="304"/>
                  </a:lnTo>
                  <a:lnTo>
                    <a:pt x="532" y="223"/>
                  </a:lnTo>
                  <a:lnTo>
                    <a:pt x="505" y="88"/>
                  </a:lnTo>
                  <a:lnTo>
                    <a:pt x="451" y="13"/>
                  </a:lnTo>
                  <a:lnTo>
                    <a:pt x="202" y="0"/>
                  </a:lnTo>
                  <a:lnTo>
                    <a:pt x="61" y="0"/>
                  </a:lnTo>
                  <a:lnTo>
                    <a:pt x="7" y="47"/>
                  </a:lnTo>
                  <a:close/>
                </a:path>
              </a:pathLst>
            </a:custGeom>
            <a:solidFill>
              <a:srgbClr val="14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66678" name="Freeform 22"/>
            <p:cNvSpPr>
              <a:spLocks/>
            </p:cNvSpPr>
            <p:nvPr/>
          </p:nvSpPr>
          <p:spPr bwMode="auto">
            <a:xfrm>
              <a:off x="3208" y="1687"/>
              <a:ext cx="183" cy="256"/>
            </a:xfrm>
            <a:custGeom>
              <a:avLst/>
              <a:gdLst>
                <a:gd name="T0" fmla="*/ 157 w 161"/>
                <a:gd name="T1" fmla="*/ 145 h 221"/>
                <a:gd name="T2" fmla="*/ 145 w 161"/>
                <a:gd name="T3" fmla="*/ 99 h 221"/>
                <a:gd name="T4" fmla="*/ 136 w 161"/>
                <a:gd name="T5" fmla="*/ 47 h 221"/>
                <a:gd name="T6" fmla="*/ 108 w 161"/>
                <a:gd name="T7" fmla="*/ 31 h 221"/>
                <a:gd name="T8" fmla="*/ 89 w 161"/>
                <a:gd name="T9" fmla="*/ 17 h 221"/>
                <a:gd name="T10" fmla="*/ 54 w 161"/>
                <a:gd name="T11" fmla="*/ 0 h 221"/>
                <a:gd name="T12" fmla="*/ 46 w 161"/>
                <a:gd name="T13" fmla="*/ 21 h 221"/>
                <a:gd name="T14" fmla="*/ 12 w 161"/>
                <a:gd name="T15" fmla="*/ 1 h 221"/>
                <a:gd name="T16" fmla="*/ 1 w 161"/>
                <a:gd name="T17" fmla="*/ 25 h 221"/>
                <a:gd name="T18" fmla="*/ 23 w 161"/>
                <a:gd name="T19" fmla="*/ 44 h 221"/>
                <a:gd name="T20" fmla="*/ 19 w 161"/>
                <a:gd name="T21" fmla="*/ 60 h 221"/>
                <a:gd name="T22" fmla="*/ 7 w 161"/>
                <a:gd name="T23" fmla="*/ 71 h 221"/>
                <a:gd name="T24" fmla="*/ 1 w 161"/>
                <a:gd name="T25" fmla="*/ 82 h 221"/>
                <a:gd name="T26" fmla="*/ 0 w 161"/>
                <a:gd name="T27" fmla="*/ 93 h 221"/>
                <a:gd name="T28" fmla="*/ 5 w 161"/>
                <a:gd name="T29" fmla="*/ 108 h 221"/>
                <a:gd name="T30" fmla="*/ 11 w 161"/>
                <a:gd name="T31" fmla="*/ 133 h 221"/>
                <a:gd name="T32" fmla="*/ 15 w 161"/>
                <a:gd name="T33" fmla="*/ 145 h 221"/>
                <a:gd name="T34" fmla="*/ 20 w 161"/>
                <a:gd name="T35" fmla="*/ 154 h 221"/>
                <a:gd name="T36" fmla="*/ 27 w 161"/>
                <a:gd name="T37" fmla="*/ 162 h 221"/>
                <a:gd name="T38" fmla="*/ 36 w 161"/>
                <a:gd name="T39" fmla="*/ 169 h 221"/>
                <a:gd name="T40" fmla="*/ 45 w 161"/>
                <a:gd name="T41" fmla="*/ 176 h 221"/>
                <a:gd name="T42" fmla="*/ 57 w 161"/>
                <a:gd name="T43" fmla="*/ 180 h 221"/>
                <a:gd name="T44" fmla="*/ 70 w 161"/>
                <a:gd name="T45" fmla="*/ 183 h 221"/>
                <a:gd name="T46" fmla="*/ 85 w 161"/>
                <a:gd name="T47" fmla="*/ 185 h 221"/>
                <a:gd name="T48" fmla="*/ 110 w 161"/>
                <a:gd name="T49" fmla="*/ 221 h 221"/>
                <a:gd name="T50" fmla="*/ 161 w 161"/>
                <a:gd name="T51" fmla="*/ 158 h 221"/>
                <a:gd name="T52" fmla="*/ 157 w 161"/>
                <a:gd name="T53" fmla="*/ 145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1" h="221">
                  <a:moveTo>
                    <a:pt x="157" y="145"/>
                  </a:moveTo>
                  <a:lnTo>
                    <a:pt x="145" y="99"/>
                  </a:lnTo>
                  <a:lnTo>
                    <a:pt x="136" y="47"/>
                  </a:lnTo>
                  <a:lnTo>
                    <a:pt x="108" y="31"/>
                  </a:lnTo>
                  <a:lnTo>
                    <a:pt x="89" y="17"/>
                  </a:lnTo>
                  <a:lnTo>
                    <a:pt x="54" y="0"/>
                  </a:lnTo>
                  <a:lnTo>
                    <a:pt x="46" y="21"/>
                  </a:lnTo>
                  <a:lnTo>
                    <a:pt x="12" y="1"/>
                  </a:lnTo>
                  <a:lnTo>
                    <a:pt x="1" y="25"/>
                  </a:lnTo>
                  <a:lnTo>
                    <a:pt x="23" y="44"/>
                  </a:lnTo>
                  <a:lnTo>
                    <a:pt x="19" y="60"/>
                  </a:lnTo>
                  <a:lnTo>
                    <a:pt x="7" y="71"/>
                  </a:lnTo>
                  <a:lnTo>
                    <a:pt x="1" y="82"/>
                  </a:lnTo>
                  <a:lnTo>
                    <a:pt x="0" y="93"/>
                  </a:lnTo>
                  <a:lnTo>
                    <a:pt x="5" y="108"/>
                  </a:lnTo>
                  <a:lnTo>
                    <a:pt x="11" y="133"/>
                  </a:lnTo>
                  <a:lnTo>
                    <a:pt x="15" y="145"/>
                  </a:lnTo>
                  <a:lnTo>
                    <a:pt x="20" y="154"/>
                  </a:lnTo>
                  <a:lnTo>
                    <a:pt x="27" y="162"/>
                  </a:lnTo>
                  <a:lnTo>
                    <a:pt x="36" y="169"/>
                  </a:lnTo>
                  <a:lnTo>
                    <a:pt x="45" y="176"/>
                  </a:lnTo>
                  <a:lnTo>
                    <a:pt x="57" y="180"/>
                  </a:lnTo>
                  <a:lnTo>
                    <a:pt x="70" y="183"/>
                  </a:lnTo>
                  <a:lnTo>
                    <a:pt x="85" y="185"/>
                  </a:lnTo>
                  <a:lnTo>
                    <a:pt x="110" y="221"/>
                  </a:lnTo>
                  <a:lnTo>
                    <a:pt x="161" y="158"/>
                  </a:lnTo>
                  <a:lnTo>
                    <a:pt x="157" y="145"/>
                  </a:lnTo>
                  <a:close/>
                </a:path>
              </a:pathLst>
            </a:custGeom>
            <a:solidFill>
              <a:srgbClr val="722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66679" name="Freeform 23"/>
            <p:cNvSpPr>
              <a:spLocks/>
            </p:cNvSpPr>
            <p:nvPr/>
          </p:nvSpPr>
          <p:spPr bwMode="auto">
            <a:xfrm>
              <a:off x="3323" y="1855"/>
              <a:ext cx="1275" cy="1185"/>
            </a:xfrm>
            <a:custGeom>
              <a:avLst/>
              <a:gdLst>
                <a:gd name="T0" fmla="*/ 918 w 1132"/>
                <a:gd name="T1" fmla="*/ 166 h 1016"/>
                <a:gd name="T2" fmla="*/ 969 w 1132"/>
                <a:gd name="T3" fmla="*/ 191 h 1016"/>
                <a:gd name="T4" fmla="*/ 1014 w 1132"/>
                <a:gd name="T5" fmla="*/ 218 h 1016"/>
                <a:gd name="T6" fmla="*/ 1049 w 1132"/>
                <a:gd name="T7" fmla="*/ 253 h 1016"/>
                <a:gd name="T8" fmla="*/ 1070 w 1132"/>
                <a:gd name="T9" fmla="*/ 305 h 1016"/>
                <a:gd name="T10" fmla="*/ 1105 w 1132"/>
                <a:gd name="T11" fmla="*/ 517 h 1016"/>
                <a:gd name="T12" fmla="*/ 1121 w 1132"/>
                <a:gd name="T13" fmla="*/ 740 h 1016"/>
                <a:gd name="T14" fmla="*/ 1078 w 1132"/>
                <a:gd name="T15" fmla="*/ 896 h 1016"/>
                <a:gd name="T16" fmla="*/ 1065 w 1132"/>
                <a:gd name="T17" fmla="*/ 941 h 1016"/>
                <a:gd name="T18" fmla="*/ 1040 w 1132"/>
                <a:gd name="T19" fmla="*/ 972 h 1016"/>
                <a:gd name="T20" fmla="*/ 1001 w 1132"/>
                <a:gd name="T21" fmla="*/ 983 h 1016"/>
                <a:gd name="T22" fmla="*/ 953 w 1132"/>
                <a:gd name="T23" fmla="*/ 1016 h 1016"/>
                <a:gd name="T24" fmla="*/ 865 w 1132"/>
                <a:gd name="T25" fmla="*/ 901 h 1016"/>
                <a:gd name="T26" fmla="*/ 722 w 1132"/>
                <a:gd name="T27" fmla="*/ 894 h 1016"/>
                <a:gd name="T28" fmla="*/ 501 w 1132"/>
                <a:gd name="T29" fmla="*/ 912 h 1016"/>
                <a:gd name="T30" fmla="*/ 447 w 1132"/>
                <a:gd name="T31" fmla="*/ 920 h 1016"/>
                <a:gd name="T32" fmla="*/ 405 w 1132"/>
                <a:gd name="T33" fmla="*/ 898 h 1016"/>
                <a:gd name="T34" fmla="*/ 388 w 1132"/>
                <a:gd name="T35" fmla="*/ 844 h 1016"/>
                <a:gd name="T36" fmla="*/ 410 w 1132"/>
                <a:gd name="T37" fmla="*/ 760 h 1016"/>
                <a:gd name="T38" fmla="*/ 441 w 1132"/>
                <a:gd name="T39" fmla="*/ 503 h 1016"/>
                <a:gd name="T40" fmla="*/ 329 w 1132"/>
                <a:gd name="T41" fmla="*/ 408 h 1016"/>
                <a:gd name="T42" fmla="*/ 155 w 1132"/>
                <a:gd name="T43" fmla="*/ 298 h 1016"/>
                <a:gd name="T44" fmla="*/ 58 w 1132"/>
                <a:gd name="T45" fmla="*/ 167 h 1016"/>
                <a:gd name="T46" fmla="*/ 0 w 1132"/>
                <a:gd name="T47" fmla="*/ 73 h 1016"/>
                <a:gd name="T48" fmla="*/ 99 w 1132"/>
                <a:gd name="T49" fmla="*/ 3 h 1016"/>
                <a:gd name="T50" fmla="*/ 239 w 1132"/>
                <a:gd name="T51" fmla="*/ 128 h 1016"/>
                <a:gd name="T52" fmla="*/ 313 w 1132"/>
                <a:gd name="T53" fmla="*/ 164 h 1016"/>
                <a:gd name="T54" fmla="*/ 344 w 1132"/>
                <a:gd name="T55" fmla="*/ 199 h 1016"/>
                <a:gd name="T56" fmla="*/ 361 w 1132"/>
                <a:gd name="T57" fmla="*/ 202 h 1016"/>
                <a:gd name="T58" fmla="*/ 380 w 1132"/>
                <a:gd name="T59" fmla="*/ 206 h 1016"/>
                <a:gd name="T60" fmla="*/ 397 w 1132"/>
                <a:gd name="T61" fmla="*/ 208 h 1016"/>
                <a:gd name="T62" fmla="*/ 423 w 1132"/>
                <a:gd name="T63" fmla="*/ 199 h 1016"/>
                <a:gd name="T64" fmla="*/ 461 w 1132"/>
                <a:gd name="T65" fmla="*/ 181 h 1016"/>
                <a:gd name="T66" fmla="*/ 500 w 1132"/>
                <a:gd name="T67" fmla="*/ 166 h 1016"/>
                <a:gd name="T68" fmla="*/ 541 w 1132"/>
                <a:gd name="T69" fmla="*/ 157 h 1016"/>
                <a:gd name="T70" fmla="*/ 607 w 1132"/>
                <a:gd name="T71" fmla="*/ 135 h 1016"/>
                <a:gd name="T72" fmla="*/ 663 w 1132"/>
                <a:gd name="T73" fmla="*/ 123 h 1016"/>
                <a:gd name="T74" fmla="*/ 679 w 1132"/>
                <a:gd name="T75" fmla="*/ 123 h 1016"/>
                <a:gd name="T76" fmla="*/ 708 w 1132"/>
                <a:gd name="T77" fmla="*/ 123 h 1016"/>
                <a:gd name="T78" fmla="*/ 744 w 1132"/>
                <a:gd name="T79" fmla="*/ 124 h 1016"/>
                <a:gd name="T80" fmla="*/ 781 w 1132"/>
                <a:gd name="T81" fmla="*/ 124 h 1016"/>
                <a:gd name="T82" fmla="*/ 815 w 1132"/>
                <a:gd name="T83" fmla="*/ 126 h 1016"/>
                <a:gd name="T84" fmla="*/ 843 w 1132"/>
                <a:gd name="T85" fmla="*/ 126 h 1016"/>
                <a:gd name="T86" fmla="*/ 857 w 1132"/>
                <a:gd name="T87" fmla="*/ 126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32" h="1016">
                  <a:moveTo>
                    <a:pt x="858" y="126"/>
                  </a:moveTo>
                  <a:lnTo>
                    <a:pt x="918" y="166"/>
                  </a:lnTo>
                  <a:lnTo>
                    <a:pt x="944" y="178"/>
                  </a:lnTo>
                  <a:lnTo>
                    <a:pt x="969" y="191"/>
                  </a:lnTo>
                  <a:lnTo>
                    <a:pt x="992" y="204"/>
                  </a:lnTo>
                  <a:lnTo>
                    <a:pt x="1014" y="218"/>
                  </a:lnTo>
                  <a:lnTo>
                    <a:pt x="1034" y="234"/>
                  </a:lnTo>
                  <a:lnTo>
                    <a:pt x="1049" y="253"/>
                  </a:lnTo>
                  <a:lnTo>
                    <a:pt x="1062" y="278"/>
                  </a:lnTo>
                  <a:lnTo>
                    <a:pt x="1070" y="305"/>
                  </a:lnTo>
                  <a:lnTo>
                    <a:pt x="1102" y="415"/>
                  </a:lnTo>
                  <a:lnTo>
                    <a:pt x="1105" y="517"/>
                  </a:lnTo>
                  <a:lnTo>
                    <a:pt x="1132" y="626"/>
                  </a:lnTo>
                  <a:lnTo>
                    <a:pt x="1121" y="740"/>
                  </a:lnTo>
                  <a:lnTo>
                    <a:pt x="1079" y="871"/>
                  </a:lnTo>
                  <a:lnTo>
                    <a:pt x="1078" y="896"/>
                  </a:lnTo>
                  <a:lnTo>
                    <a:pt x="1073" y="920"/>
                  </a:lnTo>
                  <a:lnTo>
                    <a:pt x="1065" y="941"/>
                  </a:lnTo>
                  <a:lnTo>
                    <a:pt x="1055" y="958"/>
                  </a:lnTo>
                  <a:lnTo>
                    <a:pt x="1040" y="972"/>
                  </a:lnTo>
                  <a:lnTo>
                    <a:pt x="1022" y="980"/>
                  </a:lnTo>
                  <a:lnTo>
                    <a:pt x="1001" y="983"/>
                  </a:lnTo>
                  <a:lnTo>
                    <a:pt x="975" y="980"/>
                  </a:lnTo>
                  <a:lnTo>
                    <a:pt x="953" y="1016"/>
                  </a:lnTo>
                  <a:lnTo>
                    <a:pt x="895" y="949"/>
                  </a:lnTo>
                  <a:lnTo>
                    <a:pt x="865" y="901"/>
                  </a:lnTo>
                  <a:lnTo>
                    <a:pt x="808" y="902"/>
                  </a:lnTo>
                  <a:lnTo>
                    <a:pt x="722" y="894"/>
                  </a:lnTo>
                  <a:lnTo>
                    <a:pt x="643" y="912"/>
                  </a:lnTo>
                  <a:lnTo>
                    <a:pt x="501" y="912"/>
                  </a:lnTo>
                  <a:lnTo>
                    <a:pt x="473" y="920"/>
                  </a:lnTo>
                  <a:lnTo>
                    <a:pt x="447" y="920"/>
                  </a:lnTo>
                  <a:lnTo>
                    <a:pt x="423" y="913"/>
                  </a:lnTo>
                  <a:lnTo>
                    <a:pt x="405" y="898"/>
                  </a:lnTo>
                  <a:lnTo>
                    <a:pt x="392" y="875"/>
                  </a:lnTo>
                  <a:lnTo>
                    <a:pt x="388" y="844"/>
                  </a:lnTo>
                  <a:lnTo>
                    <a:pt x="392" y="806"/>
                  </a:lnTo>
                  <a:lnTo>
                    <a:pt x="410" y="760"/>
                  </a:lnTo>
                  <a:lnTo>
                    <a:pt x="443" y="614"/>
                  </a:lnTo>
                  <a:lnTo>
                    <a:pt x="441" y="503"/>
                  </a:lnTo>
                  <a:lnTo>
                    <a:pt x="440" y="443"/>
                  </a:lnTo>
                  <a:lnTo>
                    <a:pt x="329" y="408"/>
                  </a:lnTo>
                  <a:lnTo>
                    <a:pt x="223" y="366"/>
                  </a:lnTo>
                  <a:lnTo>
                    <a:pt x="155" y="298"/>
                  </a:lnTo>
                  <a:lnTo>
                    <a:pt x="103" y="233"/>
                  </a:lnTo>
                  <a:lnTo>
                    <a:pt x="58" y="167"/>
                  </a:lnTo>
                  <a:lnTo>
                    <a:pt x="0" y="135"/>
                  </a:lnTo>
                  <a:lnTo>
                    <a:pt x="0" y="73"/>
                  </a:lnTo>
                  <a:lnTo>
                    <a:pt x="69" y="0"/>
                  </a:lnTo>
                  <a:lnTo>
                    <a:pt x="99" y="3"/>
                  </a:lnTo>
                  <a:lnTo>
                    <a:pt x="214" y="106"/>
                  </a:lnTo>
                  <a:lnTo>
                    <a:pt x="239" y="128"/>
                  </a:lnTo>
                  <a:lnTo>
                    <a:pt x="281" y="145"/>
                  </a:lnTo>
                  <a:lnTo>
                    <a:pt x="313" y="164"/>
                  </a:lnTo>
                  <a:lnTo>
                    <a:pt x="337" y="202"/>
                  </a:lnTo>
                  <a:lnTo>
                    <a:pt x="344" y="199"/>
                  </a:lnTo>
                  <a:lnTo>
                    <a:pt x="353" y="200"/>
                  </a:lnTo>
                  <a:lnTo>
                    <a:pt x="361" y="202"/>
                  </a:lnTo>
                  <a:lnTo>
                    <a:pt x="371" y="204"/>
                  </a:lnTo>
                  <a:lnTo>
                    <a:pt x="380" y="206"/>
                  </a:lnTo>
                  <a:lnTo>
                    <a:pt x="389" y="208"/>
                  </a:lnTo>
                  <a:lnTo>
                    <a:pt x="397" y="208"/>
                  </a:lnTo>
                  <a:lnTo>
                    <a:pt x="404" y="207"/>
                  </a:lnTo>
                  <a:lnTo>
                    <a:pt x="423" y="199"/>
                  </a:lnTo>
                  <a:lnTo>
                    <a:pt x="443" y="190"/>
                  </a:lnTo>
                  <a:lnTo>
                    <a:pt x="461" y="181"/>
                  </a:lnTo>
                  <a:lnTo>
                    <a:pt x="480" y="173"/>
                  </a:lnTo>
                  <a:lnTo>
                    <a:pt x="500" y="166"/>
                  </a:lnTo>
                  <a:lnTo>
                    <a:pt x="520" y="160"/>
                  </a:lnTo>
                  <a:lnTo>
                    <a:pt x="541" y="157"/>
                  </a:lnTo>
                  <a:lnTo>
                    <a:pt x="563" y="157"/>
                  </a:lnTo>
                  <a:lnTo>
                    <a:pt x="607" y="135"/>
                  </a:lnTo>
                  <a:lnTo>
                    <a:pt x="661" y="123"/>
                  </a:lnTo>
                  <a:lnTo>
                    <a:pt x="663" y="123"/>
                  </a:lnTo>
                  <a:lnTo>
                    <a:pt x="670" y="123"/>
                  </a:lnTo>
                  <a:lnTo>
                    <a:pt x="679" y="123"/>
                  </a:lnTo>
                  <a:lnTo>
                    <a:pt x="693" y="123"/>
                  </a:lnTo>
                  <a:lnTo>
                    <a:pt x="708" y="123"/>
                  </a:lnTo>
                  <a:lnTo>
                    <a:pt x="725" y="124"/>
                  </a:lnTo>
                  <a:lnTo>
                    <a:pt x="744" y="124"/>
                  </a:lnTo>
                  <a:lnTo>
                    <a:pt x="762" y="124"/>
                  </a:lnTo>
                  <a:lnTo>
                    <a:pt x="781" y="124"/>
                  </a:lnTo>
                  <a:lnTo>
                    <a:pt x="799" y="124"/>
                  </a:lnTo>
                  <a:lnTo>
                    <a:pt x="815" y="126"/>
                  </a:lnTo>
                  <a:lnTo>
                    <a:pt x="830" y="126"/>
                  </a:lnTo>
                  <a:lnTo>
                    <a:pt x="843" y="126"/>
                  </a:lnTo>
                  <a:lnTo>
                    <a:pt x="852" y="126"/>
                  </a:lnTo>
                  <a:lnTo>
                    <a:pt x="857" y="126"/>
                  </a:lnTo>
                  <a:lnTo>
                    <a:pt x="858" y="126"/>
                  </a:lnTo>
                  <a:close/>
                </a:path>
              </a:pathLst>
            </a:custGeom>
            <a:solidFill>
              <a:srgbClr val="0000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66680" name="Freeform 24"/>
            <p:cNvSpPr>
              <a:spLocks/>
            </p:cNvSpPr>
            <p:nvPr/>
          </p:nvSpPr>
          <p:spPr bwMode="auto">
            <a:xfrm>
              <a:off x="3995" y="1621"/>
              <a:ext cx="304" cy="427"/>
            </a:xfrm>
            <a:custGeom>
              <a:avLst/>
              <a:gdLst>
                <a:gd name="T0" fmla="*/ 250 w 271"/>
                <a:gd name="T1" fmla="*/ 157 h 365"/>
                <a:gd name="T2" fmla="*/ 267 w 271"/>
                <a:gd name="T3" fmla="*/ 167 h 365"/>
                <a:gd name="T4" fmla="*/ 271 w 271"/>
                <a:gd name="T5" fmla="*/ 190 h 365"/>
                <a:gd name="T6" fmla="*/ 268 w 271"/>
                <a:gd name="T7" fmla="*/ 202 h 365"/>
                <a:gd name="T8" fmla="*/ 266 w 271"/>
                <a:gd name="T9" fmla="*/ 212 h 365"/>
                <a:gd name="T10" fmla="*/ 265 w 271"/>
                <a:gd name="T11" fmla="*/ 218 h 365"/>
                <a:gd name="T12" fmla="*/ 264 w 271"/>
                <a:gd name="T13" fmla="*/ 224 h 365"/>
                <a:gd name="T14" fmla="*/ 260 w 271"/>
                <a:gd name="T15" fmla="*/ 228 h 365"/>
                <a:gd name="T16" fmla="*/ 256 w 271"/>
                <a:gd name="T17" fmla="*/ 232 h 365"/>
                <a:gd name="T18" fmla="*/ 248 w 271"/>
                <a:gd name="T19" fmla="*/ 238 h 365"/>
                <a:gd name="T20" fmla="*/ 236 w 271"/>
                <a:gd name="T21" fmla="*/ 245 h 365"/>
                <a:gd name="T22" fmla="*/ 234 w 271"/>
                <a:gd name="T23" fmla="*/ 263 h 365"/>
                <a:gd name="T24" fmla="*/ 228 w 271"/>
                <a:gd name="T25" fmla="*/ 309 h 365"/>
                <a:gd name="T26" fmla="*/ 191 w 271"/>
                <a:gd name="T27" fmla="*/ 334 h 365"/>
                <a:gd name="T28" fmla="*/ 138 w 271"/>
                <a:gd name="T29" fmla="*/ 365 h 365"/>
                <a:gd name="T30" fmla="*/ 74 w 271"/>
                <a:gd name="T31" fmla="*/ 354 h 365"/>
                <a:gd name="T32" fmla="*/ 46 w 271"/>
                <a:gd name="T33" fmla="*/ 300 h 365"/>
                <a:gd name="T34" fmla="*/ 27 w 271"/>
                <a:gd name="T35" fmla="*/ 263 h 365"/>
                <a:gd name="T36" fmla="*/ 27 w 271"/>
                <a:gd name="T37" fmla="*/ 253 h 365"/>
                <a:gd name="T38" fmla="*/ 15 w 271"/>
                <a:gd name="T39" fmla="*/ 244 h 365"/>
                <a:gd name="T40" fmla="*/ 7 w 271"/>
                <a:gd name="T41" fmla="*/ 233 h 365"/>
                <a:gd name="T42" fmla="*/ 2 w 271"/>
                <a:gd name="T43" fmla="*/ 222 h 365"/>
                <a:gd name="T44" fmla="*/ 0 w 271"/>
                <a:gd name="T45" fmla="*/ 209 h 365"/>
                <a:gd name="T46" fmla="*/ 0 w 271"/>
                <a:gd name="T47" fmla="*/ 197 h 365"/>
                <a:gd name="T48" fmla="*/ 2 w 271"/>
                <a:gd name="T49" fmla="*/ 183 h 365"/>
                <a:gd name="T50" fmla="*/ 5 w 271"/>
                <a:gd name="T51" fmla="*/ 169 h 365"/>
                <a:gd name="T52" fmla="*/ 9 w 271"/>
                <a:gd name="T53" fmla="*/ 154 h 365"/>
                <a:gd name="T54" fmla="*/ 29 w 271"/>
                <a:gd name="T55" fmla="*/ 162 h 365"/>
                <a:gd name="T56" fmla="*/ 29 w 271"/>
                <a:gd name="T57" fmla="*/ 121 h 365"/>
                <a:gd name="T58" fmla="*/ 23 w 271"/>
                <a:gd name="T59" fmla="*/ 58 h 365"/>
                <a:gd name="T60" fmla="*/ 88 w 271"/>
                <a:gd name="T61" fmla="*/ 2 h 365"/>
                <a:gd name="T62" fmla="*/ 164 w 271"/>
                <a:gd name="T63" fmla="*/ 0 h 365"/>
                <a:gd name="T64" fmla="*/ 248 w 271"/>
                <a:gd name="T65" fmla="*/ 56 h 365"/>
                <a:gd name="T66" fmla="*/ 250 w 271"/>
                <a:gd name="T67" fmla="*/ 157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1" h="365">
                  <a:moveTo>
                    <a:pt x="250" y="157"/>
                  </a:moveTo>
                  <a:lnTo>
                    <a:pt x="267" y="167"/>
                  </a:lnTo>
                  <a:lnTo>
                    <a:pt x="271" y="190"/>
                  </a:lnTo>
                  <a:lnTo>
                    <a:pt x="268" y="202"/>
                  </a:lnTo>
                  <a:lnTo>
                    <a:pt x="266" y="212"/>
                  </a:lnTo>
                  <a:lnTo>
                    <a:pt x="265" y="218"/>
                  </a:lnTo>
                  <a:lnTo>
                    <a:pt x="264" y="224"/>
                  </a:lnTo>
                  <a:lnTo>
                    <a:pt x="260" y="228"/>
                  </a:lnTo>
                  <a:lnTo>
                    <a:pt x="256" y="232"/>
                  </a:lnTo>
                  <a:lnTo>
                    <a:pt x="248" y="238"/>
                  </a:lnTo>
                  <a:lnTo>
                    <a:pt x="236" y="245"/>
                  </a:lnTo>
                  <a:lnTo>
                    <a:pt x="234" y="263"/>
                  </a:lnTo>
                  <a:lnTo>
                    <a:pt x="228" y="309"/>
                  </a:lnTo>
                  <a:lnTo>
                    <a:pt x="191" y="334"/>
                  </a:lnTo>
                  <a:lnTo>
                    <a:pt x="138" y="365"/>
                  </a:lnTo>
                  <a:lnTo>
                    <a:pt x="74" y="354"/>
                  </a:lnTo>
                  <a:lnTo>
                    <a:pt x="46" y="300"/>
                  </a:lnTo>
                  <a:lnTo>
                    <a:pt x="27" y="263"/>
                  </a:lnTo>
                  <a:lnTo>
                    <a:pt x="27" y="253"/>
                  </a:lnTo>
                  <a:lnTo>
                    <a:pt x="15" y="244"/>
                  </a:lnTo>
                  <a:lnTo>
                    <a:pt x="7" y="233"/>
                  </a:lnTo>
                  <a:lnTo>
                    <a:pt x="2" y="222"/>
                  </a:lnTo>
                  <a:lnTo>
                    <a:pt x="0" y="209"/>
                  </a:lnTo>
                  <a:lnTo>
                    <a:pt x="0" y="197"/>
                  </a:lnTo>
                  <a:lnTo>
                    <a:pt x="2" y="183"/>
                  </a:lnTo>
                  <a:lnTo>
                    <a:pt x="5" y="169"/>
                  </a:lnTo>
                  <a:lnTo>
                    <a:pt x="9" y="154"/>
                  </a:lnTo>
                  <a:lnTo>
                    <a:pt x="29" y="162"/>
                  </a:lnTo>
                  <a:lnTo>
                    <a:pt x="29" y="121"/>
                  </a:lnTo>
                  <a:lnTo>
                    <a:pt x="23" y="58"/>
                  </a:lnTo>
                  <a:lnTo>
                    <a:pt x="88" y="2"/>
                  </a:lnTo>
                  <a:lnTo>
                    <a:pt x="164" y="0"/>
                  </a:lnTo>
                  <a:lnTo>
                    <a:pt x="248" y="56"/>
                  </a:lnTo>
                  <a:lnTo>
                    <a:pt x="250" y="157"/>
                  </a:lnTo>
                  <a:close/>
                </a:path>
              </a:pathLst>
            </a:custGeom>
            <a:solidFill>
              <a:srgbClr val="722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66681" name="Freeform 25"/>
            <p:cNvSpPr>
              <a:spLocks/>
            </p:cNvSpPr>
            <p:nvPr/>
          </p:nvSpPr>
          <p:spPr bwMode="auto">
            <a:xfrm>
              <a:off x="3992" y="1586"/>
              <a:ext cx="307" cy="250"/>
            </a:xfrm>
            <a:custGeom>
              <a:avLst/>
              <a:gdLst>
                <a:gd name="T0" fmla="*/ 179 w 272"/>
                <a:gd name="T1" fmla="*/ 21 h 214"/>
                <a:gd name="T2" fmla="*/ 227 w 272"/>
                <a:gd name="T3" fmla="*/ 50 h 214"/>
                <a:gd name="T4" fmla="*/ 244 w 272"/>
                <a:gd name="T5" fmla="*/ 62 h 214"/>
                <a:gd name="T6" fmla="*/ 257 w 272"/>
                <a:gd name="T7" fmla="*/ 73 h 214"/>
                <a:gd name="T8" fmla="*/ 266 w 272"/>
                <a:gd name="T9" fmla="*/ 85 h 214"/>
                <a:gd name="T10" fmla="*/ 270 w 272"/>
                <a:gd name="T11" fmla="*/ 97 h 214"/>
                <a:gd name="T12" fmla="*/ 272 w 272"/>
                <a:gd name="T13" fmla="*/ 111 h 214"/>
                <a:gd name="T14" fmla="*/ 270 w 272"/>
                <a:gd name="T15" fmla="*/ 127 h 214"/>
                <a:gd name="T16" fmla="*/ 265 w 272"/>
                <a:gd name="T17" fmla="*/ 143 h 214"/>
                <a:gd name="T18" fmla="*/ 258 w 272"/>
                <a:gd name="T19" fmla="*/ 163 h 214"/>
                <a:gd name="T20" fmla="*/ 255 w 272"/>
                <a:gd name="T21" fmla="*/ 188 h 214"/>
                <a:gd name="T22" fmla="*/ 255 w 272"/>
                <a:gd name="T23" fmla="*/ 210 h 214"/>
                <a:gd name="T24" fmla="*/ 236 w 272"/>
                <a:gd name="T25" fmla="*/ 214 h 214"/>
                <a:gd name="T26" fmla="*/ 222 w 272"/>
                <a:gd name="T27" fmla="*/ 177 h 214"/>
                <a:gd name="T28" fmla="*/ 215 w 272"/>
                <a:gd name="T29" fmla="*/ 148 h 214"/>
                <a:gd name="T30" fmla="*/ 216 w 272"/>
                <a:gd name="T31" fmla="*/ 118 h 214"/>
                <a:gd name="T32" fmla="*/ 226 w 272"/>
                <a:gd name="T33" fmla="*/ 81 h 214"/>
                <a:gd name="T34" fmla="*/ 185 w 272"/>
                <a:gd name="T35" fmla="*/ 56 h 214"/>
                <a:gd name="T36" fmla="*/ 129 w 272"/>
                <a:gd name="T37" fmla="*/ 56 h 214"/>
                <a:gd name="T38" fmla="*/ 118 w 272"/>
                <a:gd name="T39" fmla="*/ 61 h 214"/>
                <a:gd name="T40" fmla="*/ 109 w 272"/>
                <a:gd name="T41" fmla="*/ 65 h 214"/>
                <a:gd name="T42" fmla="*/ 99 w 272"/>
                <a:gd name="T43" fmla="*/ 70 h 214"/>
                <a:gd name="T44" fmla="*/ 90 w 272"/>
                <a:gd name="T45" fmla="*/ 74 h 214"/>
                <a:gd name="T46" fmla="*/ 79 w 272"/>
                <a:gd name="T47" fmla="*/ 78 h 214"/>
                <a:gd name="T48" fmla="*/ 70 w 272"/>
                <a:gd name="T49" fmla="*/ 81 h 214"/>
                <a:gd name="T50" fmla="*/ 59 w 272"/>
                <a:gd name="T51" fmla="*/ 85 h 214"/>
                <a:gd name="T52" fmla="*/ 48 w 272"/>
                <a:gd name="T53" fmla="*/ 87 h 214"/>
                <a:gd name="T54" fmla="*/ 34 w 272"/>
                <a:gd name="T55" fmla="*/ 97 h 214"/>
                <a:gd name="T56" fmla="*/ 41 w 272"/>
                <a:gd name="T57" fmla="*/ 120 h 214"/>
                <a:gd name="T58" fmla="*/ 45 w 272"/>
                <a:gd name="T59" fmla="*/ 139 h 214"/>
                <a:gd name="T60" fmla="*/ 45 w 272"/>
                <a:gd name="T61" fmla="*/ 157 h 214"/>
                <a:gd name="T62" fmla="*/ 40 w 272"/>
                <a:gd name="T63" fmla="*/ 179 h 214"/>
                <a:gd name="T64" fmla="*/ 40 w 272"/>
                <a:gd name="T65" fmla="*/ 214 h 214"/>
                <a:gd name="T66" fmla="*/ 21 w 272"/>
                <a:gd name="T67" fmla="*/ 193 h 214"/>
                <a:gd name="T68" fmla="*/ 9 w 272"/>
                <a:gd name="T69" fmla="*/ 163 h 214"/>
                <a:gd name="T70" fmla="*/ 6 w 272"/>
                <a:gd name="T71" fmla="*/ 149 h 214"/>
                <a:gd name="T72" fmla="*/ 2 w 272"/>
                <a:gd name="T73" fmla="*/ 135 h 214"/>
                <a:gd name="T74" fmla="*/ 0 w 272"/>
                <a:gd name="T75" fmla="*/ 122 h 214"/>
                <a:gd name="T76" fmla="*/ 0 w 272"/>
                <a:gd name="T77" fmla="*/ 108 h 214"/>
                <a:gd name="T78" fmla="*/ 2 w 272"/>
                <a:gd name="T79" fmla="*/ 96 h 214"/>
                <a:gd name="T80" fmla="*/ 7 w 272"/>
                <a:gd name="T81" fmla="*/ 87 h 214"/>
                <a:gd name="T82" fmla="*/ 16 w 272"/>
                <a:gd name="T83" fmla="*/ 79 h 214"/>
                <a:gd name="T84" fmla="*/ 31 w 272"/>
                <a:gd name="T85" fmla="*/ 76 h 214"/>
                <a:gd name="T86" fmla="*/ 34 w 272"/>
                <a:gd name="T87" fmla="*/ 47 h 214"/>
                <a:gd name="T88" fmla="*/ 62 w 272"/>
                <a:gd name="T89" fmla="*/ 13 h 214"/>
                <a:gd name="T90" fmla="*/ 121 w 272"/>
                <a:gd name="T91" fmla="*/ 0 h 214"/>
                <a:gd name="T92" fmla="*/ 179 w 272"/>
                <a:gd name="T93" fmla="*/ 21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72" h="214">
                  <a:moveTo>
                    <a:pt x="179" y="21"/>
                  </a:moveTo>
                  <a:lnTo>
                    <a:pt x="227" y="50"/>
                  </a:lnTo>
                  <a:lnTo>
                    <a:pt x="244" y="62"/>
                  </a:lnTo>
                  <a:lnTo>
                    <a:pt x="257" y="73"/>
                  </a:lnTo>
                  <a:lnTo>
                    <a:pt x="266" y="85"/>
                  </a:lnTo>
                  <a:lnTo>
                    <a:pt x="270" y="97"/>
                  </a:lnTo>
                  <a:lnTo>
                    <a:pt x="272" y="111"/>
                  </a:lnTo>
                  <a:lnTo>
                    <a:pt x="270" y="127"/>
                  </a:lnTo>
                  <a:lnTo>
                    <a:pt x="265" y="143"/>
                  </a:lnTo>
                  <a:lnTo>
                    <a:pt x="258" y="163"/>
                  </a:lnTo>
                  <a:lnTo>
                    <a:pt x="255" y="188"/>
                  </a:lnTo>
                  <a:lnTo>
                    <a:pt x="255" y="210"/>
                  </a:lnTo>
                  <a:lnTo>
                    <a:pt x="236" y="214"/>
                  </a:lnTo>
                  <a:lnTo>
                    <a:pt x="222" y="177"/>
                  </a:lnTo>
                  <a:lnTo>
                    <a:pt x="215" y="148"/>
                  </a:lnTo>
                  <a:lnTo>
                    <a:pt x="216" y="118"/>
                  </a:lnTo>
                  <a:lnTo>
                    <a:pt x="226" y="81"/>
                  </a:lnTo>
                  <a:lnTo>
                    <a:pt x="185" y="56"/>
                  </a:lnTo>
                  <a:lnTo>
                    <a:pt x="129" y="56"/>
                  </a:lnTo>
                  <a:lnTo>
                    <a:pt x="118" y="61"/>
                  </a:lnTo>
                  <a:lnTo>
                    <a:pt x="109" y="65"/>
                  </a:lnTo>
                  <a:lnTo>
                    <a:pt x="99" y="70"/>
                  </a:lnTo>
                  <a:lnTo>
                    <a:pt x="90" y="74"/>
                  </a:lnTo>
                  <a:lnTo>
                    <a:pt x="79" y="78"/>
                  </a:lnTo>
                  <a:lnTo>
                    <a:pt x="70" y="81"/>
                  </a:lnTo>
                  <a:lnTo>
                    <a:pt x="59" y="85"/>
                  </a:lnTo>
                  <a:lnTo>
                    <a:pt x="48" y="87"/>
                  </a:lnTo>
                  <a:lnTo>
                    <a:pt x="34" y="97"/>
                  </a:lnTo>
                  <a:lnTo>
                    <a:pt x="41" y="120"/>
                  </a:lnTo>
                  <a:lnTo>
                    <a:pt x="45" y="139"/>
                  </a:lnTo>
                  <a:lnTo>
                    <a:pt x="45" y="157"/>
                  </a:lnTo>
                  <a:lnTo>
                    <a:pt x="40" y="179"/>
                  </a:lnTo>
                  <a:lnTo>
                    <a:pt x="40" y="214"/>
                  </a:lnTo>
                  <a:lnTo>
                    <a:pt x="21" y="193"/>
                  </a:lnTo>
                  <a:lnTo>
                    <a:pt x="9" y="163"/>
                  </a:lnTo>
                  <a:lnTo>
                    <a:pt x="6" y="149"/>
                  </a:lnTo>
                  <a:lnTo>
                    <a:pt x="2" y="135"/>
                  </a:lnTo>
                  <a:lnTo>
                    <a:pt x="0" y="122"/>
                  </a:lnTo>
                  <a:lnTo>
                    <a:pt x="0" y="108"/>
                  </a:lnTo>
                  <a:lnTo>
                    <a:pt x="2" y="96"/>
                  </a:lnTo>
                  <a:lnTo>
                    <a:pt x="7" y="87"/>
                  </a:lnTo>
                  <a:lnTo>
                    <a:pt x="16" y="79"/>
                  </a:lnTo>
                  <a:lnTo>
                    <a:pt x="31" y="76"/>
                  </a:lnTo>
                  <a:lnTo>
                    <a:pt x="34" y="47"/>
                  </a:lnTo>
                  <a:lnTo>
                    <a:pt x="62" y="13"/>
                  </a:lnTo>
                  <a:lnTo>
                    <a:pt x="121" y="0"/>
                  </a:lnTo>
                  <a:lnTo>
                    <a:pt x="179" y="21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66682" name="Freeform 26"/>
            <p:cNvSpPr>
              <a:spLocks/>
            </p:cNvSpPr>
            <p:nvPr/>
          </p:nvSpPr>
          <p:spPr bwMode="auto">
            <a:xfrm>
              <a:off x="4136" y="1661"/>
              <a:ext cx="111" cy="355"/>
            </a:xfrm>
            <a:custGeom>
              <a:avLst/>
              <a:gdLst>
                <a:gd name="T0" fmla="*/ 79 w 99"/>
                <a:gd name="T1" fmla="*/ 74 h 304"/>
                <a:gd name="T2" fmla="*/ 79 w 99"/>
                <a:gd name="T3" fmla="*/ 121 h 304"/>
                <a:gd name="T4" fmla="*/ 99 w 99"/>
                <a:gd name="T5" fmla="*/ 152 h 304"/>
                <a:gd name="T6" fmla="*/ 98 w 99"/>
                <a:gd name="T7" fmla="*/ 191 h 304"/>
                <a:gd name="T8" fmla="*/ 98 w 99"/>
                <a:gd name="T9" fmla="*/ 248 h 304"/>
                <a:gd name="T10" fmla="*/ 79 w 99"/>
                <a:gd name="T11" fmla="*/ 265 h 304"/>
                <a:gd name="T12" fmla="*/ 54 w 99"/>
                <a:gd name="T13" fmla="*/ 281 h 304"/>
                <a:gd name="T14" fmla="*/ 46 w 99"/>
                <a:gd name="T15" fmla="*/ 304 h 304"/>
                <a:gd name="T16" fmla="*/ 12 w 99"/>
                <a:gd name="T17" fmla="*/ 304 h 304"/>
                <a:gd name="T18" fmla="*/ 0 w 99"/>
                <a:gd name="T19" fmla="*/ 281 h 304"/>
                <a:gd name="T20" fmla="*/ 34 w 99"/>
                <a:gd name="T21" fmla="*/ 276 h 304"/>
                <a:gd name="T22" fmla="*/ 15 w 99"/>
                <a:gd name="T23" fmla="*/ 267 h 304"/>
                <a:gd name="T24" fmla="*/ 1 w 99"/>
                <a:gd name="T25" fmla="*/ 267 h 304"/>
                <a:gd name="T26" fmla="*/ 1 w 99"/>
                <a:gd name="T27" fmla="*/ 248 h 304"/>
                <a:gd name="T28" fmla="*/ 18 w 99"/>
                <a:gd name="T29" fmla="*/ 253 h 304"/>
                <a:gd name="T30" fmla="*/ 51 w 99"/>
                <a:gd name="T31" fmla="*/ 251 h 304"/>
                <a:gd name="T32" fmla="*/ 51 w 99"/>
                <a:gd name="T33" fmla="*/ 234 h 304"/>
                <a:gd name="T34" fmla="*/ 24 w 99"/>
                <a:gd name="T35" fmla="*/ 234 h 304"/>
                <a:gd name="T36" fmla="*/ 0 w 99"/>
                <a:gd name="T37" fmla="*/ 228 h 304"/>
                <a:gd name="T38" fmla="*/ 0 w 99"/>
                <a:gd name="T39" fmla="*/ 205 h 304"/>
                <a:gd name="T40" fmla="*/ 20 w 99"/>
                <a:gd name="T41" fmla="*/ 203 h 304"/>
                <a:gd name="T42" fmla="*/ 43 w 99"/>
                <a:gd name="T43" fmla="*/ 222 h 304"/>
                <a:gd name="T44" fmla="*/ 60 w 99"/>
                <a:gd name="T45" fmla="*/ 214 h 304"/>
                <a:gd name="T46" fmla="*/ 46 w 99"/>
                <a:gd name="T47" fmla="*/ 191 h 304"/>
                <a:gd name="T48" fmla="*/ 63 w 99"/>
                <a:gd name="T49" fmla="*/ 183 h 304"/>
                <a:gd name="T50" fmla="*/ 51 w 99"/>
                <a:gd name="T51" fmla="*/ 169 h 304"/>
                <a:gd name="T52" fmla="*/ 60 w 99"/>
                <a:gd name="T53" fmla="*/ 150 h 304"/>
                <a:gd name="T54" fmla="*/ 34 w 99"/>
                <a:gd name="T55" fmla="*/ 150 h 304"/>
                <a:gd name="T56" fmla="*/ 46 w 99"/>
                <a:gd name="T57" fmla="*/ 135 h 304"/>
                <a:gd name="T58" fmla="*/ 63 w 99"/>
                <a:gd name="T59" fmla="*/ 135 h 304"/>
                <a:gd name="T60" fmla="*/ 79 w 99"/>
                <a:gd name="T61" fmla="*/ 138 h 304"/>
                <a:gd name="T62" fmla="*/ 69 w 99"/>
                <a:gd name="T63" fmla="*/ 109 h 304"/>
                <a:gd name="T64" fmla="*/ 46 w 99"/>
                <a:gd name="T65" fmla="*/ 101 h 304"/>
                <a:gd name="T66" fmla="*/ 12 w 99"/>
                <a:gd name="T67" fmla="*/ 101 h 304"/>
                <a:gd name="T68" fmla="*/ 7 w 99"/>
                <a:gd name="T69" fmla="*/ 84 h 304"/>
                <a:gd name="T70" fmla="*/ 7 w 99"/>
                <a:gd name="T71" fmla="*/ 53 h 304"/>
                <a:gd name="T72" fmla="*/ 4 w 99"/>
                <a:gd name="T73" fmla="*/ 23 h 304"/>
                <a:gd name="T74" fmla="*/ 24 w 99"/>
                <a:gd name="T75" fmla="*/ 0 h 304"/>
                <a:gd name="T76" fmla="*/ 47 w 99"/>
                <a:gd name="T77" fmla="*/ 3 h 304"/>
                <a:gd name="T78" fmla="*/ 64 w 99"/>
                <a:gd name="T79" fmla="*/ 6 h 304"/>
                <a:gd name="T80" fmla="*/ 77 w 99"/>
                <a:gd name="T81" fmla="*/ 10 h 304"/>
                <a:gd name="T82" fmla="*/ 85 w 99"/>
                <a:gd name="T83" fmla="*/ 16 h 304"/>
                <a:gd name="T84" fmla="*/ 88 w 99"/>
                <a:gd name="T85" fmla="*/ 24 h 304"/>
                <a:gd name="T86" fmla="*/ 88 w 99"/>
                <a:gd name="T87" fmla="*/ 36 h 304"/>
                <a:gd name="T88" fmla="*/ 85 w 99"/>
                <a:gd name="T89" fmla="*/ 52 h 304"/>
                <a:gd name="T90" fmla="*/ 79 w 99"/>
                <a:gd name="T91" fmla="*/ 7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" h="304">
                  <a:moveTo>
                    <a:pt x="79" y="74"/>
                  </a:moveTo>
                  <a:lnTo>
                    <a:pt x="79" y="121"/>
                  </a:lnTo>
                  <a:lnTo>
                    <a:pt x="99" y="152"/>
                  </a:lnTo>
                  <a:lnTo>
                    <a:pt x="98" y="191"/>
                  </a:lnTo>
                  <a:lnTo>
                    <a:pt x="98" y="248"/>
                  </a:lnTo>
                  <a:lnTo>
                    <a:pt x="79" y="265"/>
                  </a:lnTo>
                  <a:lnTo>
                    <a:pt x="54" y="281"/>
                  </a:lnTo>
                  <a:lnTo>
                    <a:pt x="46" y="304"/>
                  </a:lnTo>
                  <a:lnTo>
                    <a:pt x="12" y="304"/>
                  </a:lnTo>
                  <a:lnTo>
                    <a:pt x="0" y="281"/>
                  </a:lnTo>
                  <a:lnTo>
                    <a:pt x="34" y="276"/>
                  </a:lnTo>
                  <a:lnTo>
                    <a:pt x="15" y="267"/>
                  </a:lnTo>
                  <a:lnTo>
                    <a:pt x="1" y="267"/>
                  </a:lnTo>
                  <a:lnTo>
                    <a:pt x="1" y="248"/>
                  </a:lnTo>
                  <a:lnTo>
                    <a:pt x="18" y="253"/>
                  </a:lnTo>
                  <a:lnTo>
                    <a:pt x="51" y="251"/>
                  </a:lnTo>
                  <a:lnTo>
                    <a:pt x="51" y="234"/>
                  </a:lnTo>
                  <a:lnTo>
                    <a:pt x="24" y="234"/>
                  </a:lnTo>
                  <a:lnTo>
                    <a:pt x="0" y="228"/>
                  </a:lnTo>
                  <a:lnTo>
                    <a:pt x="0" y="205"/>
                  </a:lnTo>
                  <a:lnTo>
                    <a:pt x="20" y="203"/>
                  </a:lnTo>
                  <a:lnTo>
                    <a:pt x="43" y="222"/>
                  </a:lnTo>
                  <a:lnTo>
                    <a:pt x="60" y="214"/>
                  </a:lnTo>
                  <a:lnTo>
                    <a:pt x="46" y="191"/>
                  </a:lnTo>
                  <a:lnTo>
                    <a:pt x="63" y="183"/>
                  </a:lnTo>
                  <a:lnTo>
                    <a:pt x="51" y="169"/>
                  </a:lnTo>
                  <a:lnTo>
                    <a:pt x="60" y="150"/>
                  </a:lnTo>
                  <a:lnTo>
                    <a:pt x="34" y="150"/>
                  </a:lnTo>
                  <a:lnTo>
                    <a:pt x="46" y="135"/>
                  </a:lnTo>
                  <a:lnTo>
                    <a:pt x="63" y="135"/>
                  </a:lnTo>
                  <a:lnTo>
                    <a:pt x="79" y="138"/>
                  </a:lnTo>
                  <a:lnTo>
                    <a:pt x="69" y="109"/>
                  </a:lnTo>
                  <a:lnTo>
                    <a:pt x="46" y="101"/>
                  </a:lnTo>
                  <a:lnTo>
                    <a:pt x="12" y="101"/>
                  </a:lnTo>
                  <a:lnTo>
                    <a:pt x="7" y="84"/>
                  </a:lnTo>
                  <a:lnTo>
                    <a:pt x="7" y="53"/>
                  </a:lnTo>
                  <a:lnTo>
                    <a:pt x="4" y="23"/>
                  </a:lnTo>
                  <a:lnTo>
                    <a:pt x="24" y="0"/>
                  </a:lnTo>
                  <a:lnTo>
                    <a:pt x="47" y="3"/>
                  </a:lnTo>
                  <a:lnTo>
                    <a:pt x="64" y="6"/>
                  </a:lnTo>
                  <a:lnTo>
                    <a:pt x="77" y="10"/>
                  </a:lnTo>
                  <a:lnTo>
                    <a:pt x="85" y="16"/>
                  </a:lnTo>
                  <a:lnTo>
                    <a:pt x="88" y="24"/>
                  </a:lnTo>
                  <a:lnTo>
                    <a:pt x="88" y="36"/>
                  </a:lnTo>
                  <a:lnTo>
                    <a:pt x="85" y="52"/>
                  </a:lnTo>
                  <a:lnTo>
                    <a:pt x="79" y="74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66683" name="Freeform 27"/>
            <p:cNvSpPr>
              <a:spLocks/>
            </p:cNvSpPr>
            <p:nvPr/>
          </p:nvSpPr>
          <p:spPr bwMode="auto">
            <a:xfrm>
              <a:off x="4121" y="1799"/>
              <a:ext cx="38" cy="95"/>
            </a:xfrm>
            <a:custGeom>
              <a:avLst/>
              <a:gdLst>
                <a:gd name="T0" fmla="*/ 17 w 33"/>
                <a:gd name="T1" fmla="*/ 5 h 81"/>
                <a:gd name="T2" fmla="*/ 31 w 33"/>
                <a:gd name="T3" fmla="*/ 25 h 81"/>
                <a:gd name="T4" fmla="*/ 23 w 33"/>
                <a:gd name="T5" fmla="*/ 47 h 81"/>
                <a:gd name="T6" fmla="*/ 33 w 33"/>
                <a:gd name="T7" fmla="*/ 61 h 81"/>
                <a:gd name="T8" fmla="*/ 33 w 33"/>
                <a:gd name="T9" fmla="*/ 81 h 81"/>
                <a:gd name="T10" fmla="*/ 17 w 33"/>
                <a:gd name="T11" fmla="*/ 76 h 81"/>
                <a:gd name="T12" fmla="*/ 0 w 33"/>
                <a:gd name="T13" fmla="*/ 78 h 81"/>
                <a:gd name="T14" fmla="*/ 0 w 33"/>
                <a:gd name="T15" fmla="*/ 50 h 81"/>
                <a:gd name="T16" fmla="*/ 6 w 33"/>
                <a:gd name="T17" fmla="*/ 25 h 81"/>
                <a:gd name="T18" fmla="*/ 3 w 33"/>
                <a:gd name="T19" fmla="*/ 0 h 81"/>
                <a:gd name="T20" fmla="*/ 5 w 33"/>
                <a:gd name="T21" fmla="*/ 1 h 81"/>
                <a:gd name="T22" fmla="*/ 9 w 33"/>
                <a:gd name="T23" fmla="*/ 2 h 81"/>
                <a:gd name="T24" fmla="*/ 14 w 33"/>
                <a:gd name="T25" fmla="*/ 4 h 81"/>
                <a:gd name="T26" fmla="*/ 17 w 33"/>
                <a:gd name="T27" fmla="*/ 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81">
                  <a:moveTo>
                    <a:pt x="17" y="5"/>
                  </a:moveTo>
                  <a:lnTo>
                    <a:pt x="31" y="25"/>
                  </a:lnTo>
                  <a:lnTo>
                    <a:pt x="23" y="47"/>
                  </a:lnTo>
                  <a:lnTo>
                    <a:pt x="33" y="61"/>
                  </a:lnTo>
                  <a:lnTo>
                    <a:pt x="33" y="81"/>
                  </a:lnTo>
                  <a:lnTo>
                    <a:pt x="17" y="76"/>
                  </a:lnTo>
                  <a:lnTo>
                    <a:pt x="0" y="78"/>
                  </a:lnTo>
                  <a:lnTo>
                    <a:pt x="0" y="50"/>
                  </a:lnTo>
                  <a:lnTo>
                    <a:pt x="6" y="25"/>
                  </a:lnTo>
                  <a:lnTo>
                    <a:pt x="3" y="0"/>
                  </a:lnTo>
                  <a:lnTo>
                    <a:pt x="5" y="1"/>
                  </a:lnTo>
                  <a:lnTo>
                    <a:pt x="9" y="2"/>
                  </a:lnTo>
                  <a:lnTo>
                    <a:pt x="14" y="4"/>
                  </a:lnTo>
                  <a:lnTo>
                    <a:pt x="17" y="5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66684" name="Freeform 28"/>
            <p:cNvSpPr>
              <a:spLocks/>
            </p:cNvSpPr>
            <p:nvPr/>
          </p:nvSpPr>
          <p:spPr bwMode="auto">
            <a:xfrm>
              <a:off x="4258" y="1808"/>
              <a:ext cx="34" cy="98"/>
            </a:xfrm>
            <a:custGeom>
              <a:avLst/>
              <a:gdLst>
                <a:gd name="T0" fmla="*/ 28 w 30"/>
                <a:gd name="T1" fmla="*/ 0 h 84"/>
                <a:gd name="T2" fmla="*/ 8 w 30"/>
                <a:gd name="T3" fmla="*/ 5 h 84"/>
                <a:gd name="T4" fmla="*/ 0 w 30"/>
                <a:gd name="T5" fmla="*/ 31 h 84"/>
                <a:gd name="T6" fmla="*/ 19 w 30"/>
                <a:gd name="T7" fmla="*/ 17 h 84"/>
                <a:gd name="T8" fmla="*/ 14 w 30"/>
                <a:gd name="T9" fmla="*/ 48 h 84"/>
                <a:gd name="T10" fmla="*/ 0 w 30"/>
                <a:gd name="T11" fmla="*/ 50 h 84"/>
                <a:gd name="T12" fmla="*/ 0 w 30"/>
                <a:gd name="T13" fmla="*/ 81 h 84"/>
                <a:gd name="T14" fmla="*/ 14 w 30"/>
                <a:gd name="T15" fmla="*/ 84 h 84"/>
                <a:gd name="T16" fmla="*/ 19 w 30"/>
                <a:gd name="T17" fmla="*/ 62 h 84"/>
                <a:gd name="T18" fmla="*/ 30 w 30"/>
                <a:gd name="T19" fmla="*/ 33 h 84"/>
                <a:gd name="T20" fmla="*/ 28 w 30"/>
                <a:gd name="T21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84">
                  <a:moveTo>
                    <a:pt x="28" y="0"/>
                  </a:moveTo>
                  <a:lnTo>
                    <a:pt x="8" y="5"/>
                  </a:lnTo>
                  <a:lnTo>
                    <a:pt x="0" y="31"/>
                  </a:lnTo>
                  <a:lnTo>
                    <a:pt x="19" y="17"/>
                  </a:lnTo>
                  <a:lnTo>
                    <a:pt x="14" y="48"/>
                  </a:lnTo>
                  <a:lnTo>
                    <a:pt x="0" y="50"/>
                  </a:lnTo>
                  <a:lnTo>
                    <a:pt x="0" y="81"/>
                  </a:lnTo>
                  <a:lnTo>
                    <a:pt x="14" y="84"/>
                  </a:lnTo>
                  <a:lnTo>
                    <a:pt x="19" y="62"/>
                  </a:lnTo>
                  <a:lnTo>
                    <a:pt x="30" y="3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66685" name="Freeform 29"/>
            <p:cNvSpPr>
              <a:spLocks/>
            </p:cNvSpPr>
            <p:nvPr/>
          </p:nvSpPr>
          <p:spPr bwMode="auto">
            <a:xfrm>
              <a:off x="3884" y="1957"/>
              <a:ext cx="397" cy="786"/>
            </a:xfrm>
            <a:custGeom>
              <a:avLst/>
              <a:gdLst>
                <a:gd name="T0" fmla="*/ 335 w 353"/>
                <a:gd name="T1" fmla="*/ 0 h 672"/>
                <a:gd name="T2" fmla="*/ 311 w 353"/>
                <a:gd name="T3" fmla="*/ 57 h 672"/>
                <a:gd name="T4" fmla="*/ 255 w 353"/>
                <a:gd name="T5" fmla="*/ 87 h 672"/>
                <a:gd name="T6" fmla="*/ 211 w 353"/>
                <a:gd name="T7" fmla="*/ 97 h 672"/>
                <a:gd name="T8" fmla="*/ 178 w 353"/>
                <a:gd name="T9" fmla="*/ 76 h 672"/>
                <a:gd name="T10" fmla="*/ 164 w 353"/>
                <a:gd name="T11" fmla="*/ 50 h 672"/>
                <a:gd name="T12" fmla="*/ 142 w 353"/>
                <a:gd name="T13" fmla="*/ 109 h 672"/>
                <a:gd name="T14" fmla="*/ 58 w 353"/>
                <a:gd name="T15" fmla="*/ 262 h 672"/>
                <a:gd name="T16" fmla="*/ 19 w 353"/>
                <a:gd name="T17" fmla="*/ 500 h 672"/>
                <a:gd name="T18" fmla="*/ 0 w 353"/>
                <a:gd name="T19" fmla="*/ 672 h 672"/>
                <a:gd name="T20" fmla="*/ 98 w 353"/>
                <a:gd name="T21" fmla="*/ 504 h 672"/>
                <a:gd name="T22" fmla="*/ 211 w 353"/>
                <a:gd name="T23" fmla="*/ 215 h 672"/>
                <a:gd name="T24" fmla="*/ 236 w 353"/>
                <a:gd name="T25" fmla="*/ 153 h 672"/>
                <a:gd name="T26" fmla="*/ 290 w 353"/>
                <a:gd name="T27" fmla="*/ 101 h 672"/>
                <a:gd name="T28" fmla="*/ 331 w 353"/>
                <a:gd name="T29" fmla="*/ 69 h 672"/>
                <a:gd name="T30" fmla="*/ 353 w 353"/>
                <a:gd name="T31" fmla="*/ 47 h 672"/>
                <a:gd name="T32" fmla="*/ 335 w 353"/>
                <a:gd name="T33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" h="672">
                  <a:moveTo>
                    <a:pt x="335" y="0"/>
                  </a:moveTo>
                  <a:lnTo>
                    <a:pt x="311" y="57"/>
                  </a:lnTo>
                  <a:lnTo>
                    <a:pt x="255" y="87"/>
                  </a:lnTo>
                  <a:lnTo>
                    <a:pt x="211" y="97"/>
                  </a:lnTo>
                  <a:lnTo>
                    <a:pt x="178" y="76"/>
                  </a:lnTo>
                  <a:lnTo>
                    <a:pt x="164" y="50"/>
                  </a:lnTo>
                  <a:lnTo>
                    <a:pt x="142" y="109"/>
                  </a:lnTo>
                  <a:lnTo>
                    <a:pt x="58" y="262"/>
                  </a:lnTo>
                  <a:lnTo>
                    <a:pt x="19" y="500"/>
                  </a:lnTo>
                  <a:lnTo>
                    <a:pt x="0" y="672"/>
                  </a:lnTo>
                  <a:lnTo>
                    <a:pt x="98" y="504"/>
                  </a:lnTo>
                  <a:lnTo>
                    <a:pt x="211" y="215"/>
                  </a:lnTo>
                  <a:lnTo>
                    <a:pt x="236" y="153"/>
                  </a:lnTo>
                  <a:lnTo>
                    <a:pt x="290" y="101"/>
                  </a:lnTo>
                  <a:lnTo>
                    <a:pt x="331" y="69"/>
                  </a:lnTo>
                  <a:lnTo>
                    <a:pt x="353" y="47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BFB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66686" name="Freeform 30"/>
            <p:cNvSpPr>
              <a:spLocks/>
            </p:cNvSpPr>
            <p:nvPr/>
          </p:nvSpPr>
          <p:spPr bwMode="auto">
            <a:xfrm>
              <a:off x="4150" y="1976"/>
              <a:ext cx="115" cy="166"/>
            </a:xfrm>
            <a:custGeom>
              <a:avLst/>
              <a:gdLst>
                <a:gd name="T0" fmla="*/ 58 w 103"/>
                <a:gd name="T1" fmla="*/ 81 h 140"/>
                <a:gd name="T2" fmla="*/ 0 w 103"/>
                <a:gd name="T3" fmla="*/ 140 h 140"/>
                <a:gd name="T4" fmla="*/ 0 w 103"/>
                <a:gd name="T5" fmla="*/ 96 h 140"/>
                <a:gd name="T6" fmla="*/ 69 w 103"/>
                <a:gd name="T7" fmla="*/ 46 h 140"/>
                <a:gd name="T8" fmla="*/ 101 w 103"/>
                <a:gd name="T9" fmla="*/ 0 h 140"/>
                <a:gd name="T10" fmla="*/ 103 w 103"/>
                <a:gd name="T11" fmla="*/ 43 h 140"/>
                <a:gd name="T12" fmla="*/ 58 w 103"/>
                <a:gd name="T13" fmla="*/ 81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140">
                  <a:moveTo>
                    <a:pt x="58" y="81"/>
                  </a:moveTo>
                  <a:lnTo>
                    <a:pt x="0" y="140"/>
                  </a:lnTo>
                  <a:lnTo>
                    <a:pt x="0" y="96"/>
                  </a:lnTo>
                  <a:lnTo>
                    <a:pt x="69" y="46"/>
                  </a:lnTo>
                  <a:lnTo>
                    <a:pt x="101" y="0"/>
                  </a:lnTo>
                  <a:lnTo>
                    <a:pt x="103" y="43"/>
                  </a:lnTo>
                  <a:lnTo>
                    <a:pt x="58" y="81"/>
                  </a:lnTo>
                  <a:close/>
                </a:path>
              </a:pathLst>
            </a:custGeom>
            <a:solidFill>
              <a:srgbClr val="FFF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66687" name="Freeform 31"/>
            <p:cNvSpPr>
              <a:spLocks/>
            </p:cNvSpPr>
            <p:nvPr/>
          </p:nvSpPr>
          <p:spPr bwMode="auto">
            <a:xfrm>
              <a:off x="3909" y="2107"/>
              <a:ext cx="216" cy="592"/>
            </a:xfrm>
            <a:custGeom>
              <a:avLst/>
              <a:gdLst>
                <a:gd name="T0" fmla="*/ 192 w 192"/>
                <a:gd name="T1" fmla="*/ 4 h 508"/>
                <a:gd name="T2" fmla="*/ 192 w 192"/>
                <a:gd name="T3" fmla="*/ 48 h 508"/>
                <a:gd name="T4" fmla="*/ 95 w 192"/>
                <a:gd name="T5" fmla="*/ 326 h 508"/>
                <a:gd name="T6" fmla="*/ 51 w 192"/>
                <a:gd name="T7" fmla="*/ 406 h 508"/>
                <a:gd name="T8" fmla="*/ 0 w 192"/>
                <a:gd name="T9" fmla="*/ 508 h 508"/>
                <a:gd name="T10" fmla="*/ 0 w 192"/>
                <a:gd name="T11" fmla="*/ 367 h 508"/>
                <a:gd name="T12" fmla="*/ 47 w 192"/>
                <a:gd name="T13" fmla="*/ 267 h 508"/>
                <a:gd name="T14" fmla="*/ 83 w 192"/>
                <a:gd name="T15" fmla="*/ 264 h 508"/>
                <a:gd name="T16" fmla="*/ 83 w 192"/>
                <a:gd name="T17" fmla="*/ 212 h 508"/>
                <a:gd name="T18" fmla="*/ 83 w 192"/>
                <a:gd name="T19" fmla="*/ 145 h 508"/>
                <a:gd name="T20" fmla="*/ 88 w 192"/>
                <a:gd name="T21" fmla="*/ 95 h 508"/>
                <a:gd name="T22" fmla="*/ 127 w 192"/>
                <a:gd name="T23" fmla="*/ 39 h 508"/>
                <a:gd name="T24" fmla="*/ 152 w 192"/>
                <a:gd name="T25" fmla="*/ 29 h 508"/>
                <a:gd name="T26" fmla="*/ 160 w 192"/>
                <a:gd name="T27" fmla="*/ 0 h 508"/>
                <a:gd name="T28" fmla="*/ 192 w 192"/>
                <a:gd name="T29" fmla="*/ 4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2" h="508">
                  <a:moveTo>
                    <a:pt x="192" y="4"/>
                  </a:moveTo>
                  <a:lnTo>
                    <a:pt x="192" y="48"/>
                  </a:lnTo>
                  <a:lnTo>
                    <a:pt x="95" y="326"/>
                  </a:lnTo>
                  <a:lnTo>
                    <a:pt x="51" y="406"/>
                  </a:lnTo>
                  <a:lnTo>
                    <a:pt x="0" y="508"/>
                  </a:lnTo>
                  <a:lnTo>
                    <a:pt x="0" y="367"/>
                  </a:lnTo>
                  <a:lnTo>
                    <a:pt x="47" y="267"/>
                  </a:lnTo>
                  <a:lnTo>
                    <a:pt x="83" y="264"/>
                  </a:lnTo>
                  <a:lnTo>
                    <a:pt x="83" y="212"/>
                  </a:lnTo>
                  <a:lnTo>
                    <a:pt x="83" y="145"/>
                  </a:lnTo>
                  <a:lnTo>
                    <a:pt x="88" y="95"/>
                  </a:lnTo>
                  <a:lnTo>
                    <a:pt x="127" y="39"/>
                  </a:lnTo>
                  <a:lnTo>
                    <a:pt x="152" y="29"/>
                  </a:lnTo>
                  <a:lnTo>
                    <a:pt x="160" y="0"/>
                  </a:lnTo>
                  <a:lnTo>
                    <a:pt x="192" y="4"/>
                  </a:lnTo>
                  <a:close/>
                </a:path>
              </a:pathLst>
            </a:custGeom>
            <a:solidFill>
              <a:srgbClr val="FFF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66688" name="Freeform 32"/>
            <p:cNvSpPr>
              <a:spLocks/>
            </p:cNvSpPr>
            <p:nvPr/>
          </p:nvSpPr>
          <p:spPr bwMode="auto">
            <a:xfrm>
              <a:off x="4026" y="2034"/>
              <a:ext cx="74" cy="105"/>
            </a:xfrm>
            <a:custGeom>
              <a:avLst/>
              <a:gdLst>
                <a:gd name="T0" fmla="*/ 65 w 65"/>
                <a:gd name="T1" fmla="*/ 29 h 90"/>
                <a:gd name="T2" fmla="*/ 31 w 65"/>
                <a:gd name="T3" fmla="*/ 52 h 90"/>
                <a:gd name="T4" fmla="*/ 0 w 65"/>
                <a:gd name="T5" fmla="*/ 90 h 90"/>
                <a:gd name="T6" fmla="*/ 19 w 65"/>
                <a:gd name="T7" fmla="*/ 11 h 90"/>
                <a:gd name="T8" fmla="*/ 41 w 65"/>
                <a:gd name="T9" fmla="*/ 0 h 90"/>
                <a:gd name="T10" fmla="*/ 65 w 65"/>
                <a:gd name="T11" fmla="*/ 2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90">
                  <a:moveTo>
                    <a:pt x="65" y="29"/>
                  </a:moveTo>
                  <a:lnTo>
                    <a:pt x="31" y="52"/>
                  </a:lnTo>
                  <a:lnTo>
                    <a:pt x="0" y="90"/>
                  </a:lnTo>
                  <a:lnTo>
                    <a:pt x="19" y="11"/>
                  </a:lnTo>
                  <a:lnTo>
                    <a:pt x="41" y="0"/>
                  </a:lnTo>
                  <a:lnTo>
                    <a:pt x="65" y="29"/>
                  </a:lnTo>
                  <a:close/>
                </a:path>
              </a:pathLst>
            </a:custGeom>
            <a:solidFill>
              <a:srgbClr val="FFF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66689" name="Freeform 33"/>
            <p:cNvSpPr>
              <a:spLocks/>
            </p:cNvSpPr>
            <p:nvPr/>
          </p:nvSpPr>
          <p:spPr bwMode="auto">
            <a:xfrm>
              <a:off x="3880" y="2090"/>
              <a:ext cx="254" cy="693"/>
            </a:xfrm>
            <a:custGeom>
              <a:avLst/>
              <a:gdLst>
                <a:gd name="T0" fmla="*/ 225 w 225"/>
                <a:gd name="T1" fmla="*/ 14 h 594"/>
                <a:gd name="T2" fmla="*/ 164 w 225"/>
                <a:gd name="T3" fmla="*/ 0 h 594"/>
                <a:gd name="T4" fmla="*/ 148 w 225"/>
                <a:gd name="T5" fmla="*/ 43 h 594"/>
                <a:gd name="T6" fmla="*/ 153 w 225"/>
                <a:gd name="T7" fmla="*/ 72 h 594"/>
                <a:gd name="T8" fmla="*/ 85 w 225"/>
                <a:gd name="T9" fmla="*/ 192 h 594"/>
                <a:gd name="T10" fmla="*/ 16 w 225"/>
                <a:gd name="T11" fmla="*/ 390 h 594"/>
                <a:gd name="T12" fmla="*/ 0 w 225"/>
                <a:gd name="T13" fmla="*/ 594 h 594"/>
                <a:gd name="T14" fmla="*/ 94 w 225"/>
                <a:gd name="T15" fmla="*/ 436 h 594"/>
                <a:gd name="T16" fmla="*/ 182 w 225"/>
                <a:gd name="T17" fmla="*/ 74 h 594"/>
                <a:gd name="T18" fmla="*/ 202 w 225"/>
                <a:gd name="T19" fmla="*/ 59 h 594"/>
                <a:gd name="T20" fmla="*/ 225 w 225"/>
                <a:gd name="T21" fmla="*/ 14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" h="594">
                  <a:moveTo>
                    <a:pt x="225" y="14"/>
                  </a:moveTo>
                  <a:lnTo>
                    <a:pt x="164" y="0"/>
                  </a:lnTo>
                  <a:lnTo>
                    <a:pt x="148" y="43"/>
                  </a:lnTo>
                  <a:lnTo>
                    <a:pt x="153" y="72"/>
                  </a:lnTo>
                  <a:lnTo>
                    <a:pt x="85" y="192"/>
                  </a:lnTo>
                  <a:lnTo>
                    <a:pt x="16" y="390"/>
                  </a:lnTo>
                  <a:lnTo>
                    <a:pt x="0" y="594"/>
                  </a:lnTo>
                  <a:lnTo>
                    <a:pt x="94" y="436"/>
                  </a:lnTo>
                  <a:lnTo>
                    <a:pt x="182" y="74"/>
                  </a:lnTo>
                  <a:lnTo>
                    <a:pt x="202" y="59"/>
                  </a:lnTo>
                  <a:lnTo>
                    <a:pt x="225" y="14"/>
                  </a:lnTo>
                  <a:close/>
                </a:path>
              </a:pathLst>
            </a:custGeom>
            <a:solidFill>
              <a:srgbClr val="8719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66690" name="Freeform 34"/>
            <p:cNvSpPr>
              <a:spLocks/>
            </p:cNvSpPr>
            <p:nvPr/>
          </p:nvSpPr>
          <p:spPr bwMode="auto">
            <a:xfrm>
              <a:off x="3341" y="1855"/>
              <a:ext cx="333" cy="245"/>
            </a:xfrm>
            <a:custGeom>
              <a:avLst/>
              <a:gdLst>
                <a:gd name="T0" fmla="*/ 194 w 295"/>
                <a:gd name="T1" fmla="*/ 112 h 210"/>
                <a:gd name="T2" fmla="*/ 135 w 295"/>
                <a:gd name="T3" fmla="*/ 46 h 210"/>
                <a:gd name="T4" fmla="*/ 103 w 295"/>
                <a:gd name="T5" fmla="*/ 39 h 210"/>
                <a:gd name="T6" fmla="*/ 72 w 295"/>
                <a:gd name="T7" fmla="*/ 0 h 210"/>
                <a:gd name="T8" fmla="*/ 38 w 295"/>
                <a:gd name="T9" fmla="*/ 0 h 210"/>
                <a:gd name="T10" fmla="*/ 0 w 295"/>
                <a:gd name="T11" fmla="*/ 50 h 210"/>
                <a:gd name="T12" fmla="*/ 17 w 295"/>
                <a:gd name="T13" fmla="*/ 63 h 210"/>
                <a:gd name="T14" fmla="*/ 55 w 295"/>
                <a:gd name="T15" fmla="*/ 56 h 210"/>
                <a:gd name="T16" fmla="*/ 72 w 295"/>
                <a:gd name="T17" fmla="*/ 31 h 210"/>
                <a:gd name="T18" fmla="*/ 86 w 295"/>
                <a:gd name="T19" fmla="*/ 53 h 210"/>
                <a:gd name="T20" fmla="*/ 86 w 295"/>
                <a:gd name="T21" fmla="*/ 105 h 210"/>
                <a:gd name="T22" fmla="*/ 110 w 295"/>
                <a:gd name="T23" fmla="*/ 112 h 210"/>
                <a:gd name="T24" fmla="*/ 110 w 295"/>
                <a:gd name="T25" fmla="*/ 67 h 210"/>
                <a:gd name="T26" fmla="*/ 146 w 295"/>
                <a:gd name="T27" fmla="*/ 88 h 210"/>
                <a:gd name="T28" fmla="*/ 138 w 295"/>
                <a:gd name="T29" fmla="*/ 144 h 210"/>
                <a:gd name="T30" fmla="*/ 146 w 295"/>
                <a:gd name="T31" fmla="*/ 165 h 210"/>
                <a:gd name="T32" fmla="*/ 163 w 295"/>
                <a:gd name="T33" fmla="*/ 134 h 210"/>
                <a:gd name="T34" fmla="*/ 181 w 295"/>
                <a:gd name="T35" fmla="*/ 144 h 210"/>
                <a:gd name="T36" fmla="*/ 177 w 295"/>
                <a:gd name="T37" fmla="*/ 178 h 210"/>
                <a:gd name="T38" fmla="*/ 198 w 295"/>
                <a:gd name="T39" fmla="*/ 196 h 210"/>
                <a:gd name="T40" fmla="*/ 198 w 295"/>
                <a:gd name="T41" fmla="*/ 154 h 210"/>
                <a:gd name="T42" fmla="*/ 222 w 295"/>
                <a:gd name="T43" fmla="*/ 161 h 210"/>
                <a:gd name="T44" fmla="*/ 222 w 295"/>
                <a:gd name="T45" fmla="*/ 210 h 210"/>
                <a:gd name="T46" fmla="*/ 239 w 295"/>
                <a:gd name="T47" fmla="*/ 196 h 210"/>
                <a:gd name="T48" fmla="*/ 229 w 295"/>
                <a:gd name="T49" fmla="*/ 144 h 210"/>
                <a:gd name="T50" fmla="*/ 260 w 295"/>
                <a:gd name="T51" fmla="*/ 168 h 210"/>
                <a:gd name="T52" fmla="*/ 264 w 295"/>
                <a:gd name="T53" fmla="*/ 206 h 210"/>
                <a:gd name="T54" fmla="*/ 295 w 295"/>
                <a:gd name="T55" fmla="*/ 206 h 210"/>
                <a:gd name="T56" fmla="*/ 288 w 295"/>
                <a:gd name="T57" fmla="*/ 158 h 210"/>
                <a:gd name="T58" fmla="*/ 243 w 295"/>
                <a:gd name="T59" fmla="*/ 126 h 210"/>
                <a:gd name="T60" fmla="*/ 240 w 295"/>
                <a:gd name="T61" fmla="*/ 124 h 210"/>
                <a:gd name="T62" fmla="*/ 235 w 295"/>
                <a:gd name="T63" fmla="*/ 123 h 210"/>
                <a:gd name="T64" fmla="*/ 227 w 295"/>
                <a:gd name="T65" fmla="*/ 121 h 210"/>
                <a:gd name="T66" fmla="*/ 217 w 295"/>
                <a:gd name="T67" fmla="*/ 119 h 210"/>
                <a:gd name="T68" fmla="*/ 208 w 295"/>
                <a:gd name="T69" fmla="*/ 116 h 210"/>
                <a:gd name="T70" fmla="*/ 200 w 295"/>
                <a:gd name="T71" fmla="*/ 114 h 210"/>
                <a:gd name="T72" fmla="*/ 196 w 295"/>
                <a:gd name="T73" fmla="*/ 113 h 210"/>
                <a:gd name="T74" fmla="*/ 194 w 295"/>
                <a:gd name="T75" fmla="*/ 11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95" h="210">
                  <a:moveTo>
                    <a:pt x="194" y="112"/>
                  </a:moveTo>
                  <a:lnTo>
                    <a:pt x="135" y="46"/>
                  </a:lnTo>
                  <a:lnTo>
                    <a:pt x="103" y="39"/>
                  </a:lnTo>
                  <a:lnTo>
                    <a:pt x="72" y="0"/>
                  </a:lnTo>
                  <a:lnTo>
                    <a:pt x="38" y="0"/>
                  </a:lnTo>
                  <a:lnTo>
                    <a:pt x="0" y="50"/>
                  </a:lnTo>
                  <a:lnTo>
                    <a:pt x="17" y="63"/>
                  </a:lnTo>
                  <a:lnTo>
                    <a:pt x="55" y="56"/>
                  </a:lnTo>
                  <a:lnTo>
                    <a:pt x="72" y="31"/>
                  </a:lnTo>
                  <a:lnTo>
                    <a:pt x="86" y="53"/>
                  </a:lnTo>
                  <a:lnTo>
                    <a:pt x="86" y="105"/>
                  </a:lnTo>
                  <a:lnTo>
                    <a:pt x="110" y="112"/>
                  </a:lnTo>
                  <a:lnTo>
                    <a:pt x="110" y="67"/>
                  </a:lnTo>
                  <a:lnTo>
                    <a:pt x="146" y="88"/>
                  </a:lnTo>
                  <a:lnTo>
                    <a:pt x="138" y="144"/>
                  </a:lnTo>
                  <a:lnTo>
                    <a:pt x="146" y="165"/>
                  </a:lnTo>
                  <a:lnTo>
                    <a:pt x="163" y="134"/>
                  </a:lnTo>
                  <a:lnTo>
                    <a:pt x="181" y="144"/>
                  </a:lnTo>
                  <a:lnTo>
                    <a:pt x="177" y="178"/>
                  </a:lnTo>
                  <a:lnTo>
                    <a:pt x="198" y="196"/>
                  </a:lnTo>
                  <a:lnTo>
                    <a:pt x="198" y="154"/>
                  </a:lnTo>
                  <a:lnTo>
                    <a:pt x="222" y="161"/>
                  </a:lnTo>
                  <a:lnTo>
                    <a:pt x="222" y="210"/>
                  </a:lnTo>
                  <a:lnTo>
                    <a:pt x="239" y="196"/>
                  </a:lnTo>
                  <a:lnTo>
                    <a:pt x="229" y="144"/>
                  </a:lnTo>
                  <a:lnTo>
                    <a:pt x="260" y="168"/>
                  </a:lnTo>
                  <a:lnTo>
                    <a:pt x="264" y="206"/>
                  </a:lnTo>
                  <a:lnTo>
                    <a:pt x="295" y="206"/>
                  </a:lnTo>
                  <a:lnTo>
                    <a:pt x="288" y="158"/>
                  </a:lnTo>
                  <a:lnTo>
                    <a:pt x="243" y="126"/>
                  </a:lnTo>
                  <a:lnTo>
                    <a:pt x="240" y="124"/>
                  </a:lnTo>
                  <a:lnTo>
                    <a:pt x="235" y="123"/>
                  </a:lnTo>
                  <a:lnTo>
                    <a:pt x="227" y="121"/>
                  </a:lnTo>
                  <a:lnTo>
                    <a:pt x="217" y="119"/>
                  </a:lnTo>
                  <a:lnTo>
                    <a:pt x="208" y="116"/>
                  </a:lnTo>
                  <a:lnTo>
                    <a:pt x="200" y="114"/>
                  </a:lnTo>
                  <a:lnTo>
                    <a:pt x="196" y="113"/>
                  </a:lnTo>
                  <a:lnTo>
                    <a:pt x="194" y="112"/>
                  </a:lnTo>
                  <a:close/>
                </a:path>
              </a:pathLst>
            </a:custGeom>
            <a:solidFill>
              <a:srgbClr val="3A2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66691" name="Freeform 35"/>
            <p:cNvSpPr>
              <a:spLocks/>
            </p:cNvSpPr>
            <p:nvPr/>
          </p:nvSpPr>
          <p:spPr bwMode="auto">
            <a:xfrm>
              <a:off x="3255" y="1698"/>
              <a:ext cx="131" cy="187"/>
            </a:xfrm>
            <a:custGeom>
              <a:avLst/>
              <a:gdLst>
                <a:gd name="T0" fmla="*/ 87 w 116"/>
                <a:gd name="T1" fmla="*/ 41 h 159"/>
                <a:gd name="T2" fmla="*/ 68 w 116"/>
                <a:gd name="T3" fmla="*/ 34 h 159"/>
                <a:gd name="T4" fmla="*/ 50 w 116"/>
                <a:gd name="T5" fmla="*/ 16 h 159"/>
                <a:gd name="T6" fmla="*/ 31 w 116"/>
                <a:gd name="T7" fmla="*/ 14 h 159"/>
                <a:gd name="T8" fmla="*/ 13 w 116"/>
                <a:gd name="T9" fmla="*/ 0 h 159"/>
                <a:gd name="T10" fmla="*/ 13 w 116"/>
                <a:gd name="T11" fmla="*/ 27 h 159"/>
                <a:gd name="T12" fmla="*/ 31 w 116"/>
                <a:gd name="T13" fmla="*/ 34 h 159"/>
                <a:gd name="T14" fmla="*/ 57 w 116"/>
                <a:gd name="T15" fmla="*/ 41 h 159"/>
                <a:gd name="T16" fmla="*/ 54 w 116"/>
                <a:gd name="T17" fmla="*/ 95 h 159"/>
                <a:gd name="T18" fmla="*/ 54 w 116"/>
                <a:gd name="T19" fmla="*/ 112 h 159"/>
                <a:gd name="T20" fmla="*/ 74 w 116"/>
                <a:gd name="T21" fmla="*/ 133 h 159"/>
                <a:gd name="T22" fmla="*/ 63 w 116"/>
                <a:gd name="T23" fmla="*/ 136 h 159"/>
                <a:gd name="T24" fmla="*/ 40 w 116"/>
                <a:gd name="T25" fmla="*/ 121 h 159"/>
                <a:gd name="T26" fmla="*/ 0 w 116"/>
                <a:gd name="T27" fmla="*/ 121 h 159"/>
                <a:gd name="T28" fmla="*/ 7 w 116"/>
                <a:gd name="T29" fmla="*/ 144 h 159"/>
                <a:gd name="T30" fmla="*/ 50 w 116"/>
                <a:gd name="T31" fmla="*/ 159 h 159"/>
                <a:gd name="T32" fmla="*/ 77 w 116"/>
                <a:gd name="T33" fmla="*/ 159 h 159"/>
                <a:gd name="T34" fmla="*/ 116 w 116"/>
                <a:gd name="T35" fmla="*/ 132 h 159"/>
                <a:gd name="T36" fmla="*/ 98 w 116"/>
                <a:gd name="T37" fmla="*/ 107 h 159"/>
                <a:gd name="T38" fmla="*/ 98 w 116"/>
                <a:gd name="T39" fmla="*/ 81 h 159"/>
                <a:gd name="T40" fmla="*/ 91 w 116"/>
                <a:gd name="T41" fmla="*/ 53 h 159"/>
                <a:gd name="T42" fmla="*/ 87 w 116"/>
                <a:gd name="T43" fmla="*/ 4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6" h="159">
                  <a:moveTo>
                    <a:pt x="87" y="41"/>
                  </a:moveTo>
                  <a:lnTo>
                    <a:pt x="68" y="34"/>
                  </a:lnTo>
                  <a:lnTo>
                    <a:pt x="50" y="16"/>
                  </a:lnTo>
                  <a:lnTo>
                    <a:pt x="31" y="14"/>
                  </a:lnTo>
                  <a:lnTo>
                    <a:pt x="13" y="0"/>
                  </a:lnTo>
                  <a:lnTo>
                    <a:pt x="13" y="27"/>
                  </a:lnTo>
                  <a:lnTo>
                    <a:pt x="31" y="34"/>
                  </a:lnTo>
                  <a:lnTo>
                    <a:pt x="57" y="41"/>
                  </a:lnTo>
                  <a:lnTo>
                    <a:pt x="54" y="95"/>
                  </a:lnTo>
                  <a:lnTo>
                    <a:pt x="54" y="112"/>
                  </a:lnTo>
                  <a:lnTo>
                    <a:pt x="74" y="133"/>
                  </a:lnTo>
                  <a:lnTo>
                    <a:pt x="63" y="136"/>
                  </a:lnTo>
                  <a:lnTo>
                    <a:pt x="40" y="121"/>
                  </a:lnTo>
                  <a:lnTo>
                    <a:pt x="0" y="121"/>
                  </a:lnTo>
                  <a:lnTo>
                    <a:pt x="7" y="144"/>
                  </a:lnTo>
                  <a:lnTo>
                    <a:pt x="50" y="159"/>
                  </a:lnTo>
                  <a:lnTo>
                    <a:pt x="77" y="159"/>
                  </a:lnTo>
                  <a:lnTo>
                    <a:pt x="116" y="132"/>
                  </a:lnTo>
                  <a:lnTo>
                    <a:pt x="98" y="107"/>
                  </a:lnTo>
                  <a:lnTo>
                    <a:pt x="98" y="81"/>
                  </a:lnTo>
                  <a:lnTo>
                    <a:pt x="91" y="53"/>
                  </a:lnTo>
                  <a:lnTo>
                    <a:pt x="87" y="41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66692" name="Freeform 36"/>
            <p:cNvSpPr>
              <a:spLocks/>
            </p:cNvSpPr>
            <p:nvPr/>
          </p:nvSpPr>
          <p:spPr bwMode="auto">
            <a:xfrm>
              <a:off x="3224" y="1733"/>
              <a:ext cx="54" cy="47"/>
            </a:xfrm>
            <a:custGeom>
              <a:avLst/>
              <a:gdLst>
                <a:gd name="T0" fmla="*/ 45 w 47"/>
                <a:gd name="T1" fmla="*/ 11 h 41"/>
                <a:gd name="T2" fmla="*/ 9 w 47"/>
                <a:gd name="T3" fmla="*/ 0 h 41"/>
                <a:gd name="T4" fmla="*/ 0 w 47"/>
                <a:gd name="T5" fmla="*/ 11 h 41"/>
                <a:gd name="T6" fmla="*/ 9 w 47"/>
                <a:gd name="T7" fmla="*/ 23 h 41"/>
                <a:gd name="T8" fmla="*/ 44 w 47"/>
                <a:gd name="T9" fmla="*/ 41 h 41"/>
                <a:gd name="T10" fmla="*/ 47 w 47"/>
                <a:gd name="T11" fmla="*/ 28 h 41"/>
                <a:gd name="T12" fmla="*/ 47 w 47"/>
                <a:gd name="T13" fmla="*/ 24 h 41"/>
                <a:gd name="T14" fmla="*/ 46 w 47"/>
                <a:gd name="T15" fmla="*/ 17 h 41"/>
                <a:gd name="T16" fmla="*/ 45 w 47"/>
                <a:gd name="T17" fmla="*/ 12 h 41"/>
                <a:gd name="T18" fmla="*/ 45 w 47"/>
                <a:gd name="T19" fmla="*/ 1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1">
                  <a:moveTo>
                    <a:pt x="45" y="11"/>
                  </a:moveTo>
                  <a:lnTo>
                    <a:pt x="9" y="0"/>
                  </a:lnTo>
                  <a:lnTo>
                    <a:pt x="0" y="11"/>
                  </a:lnTo>
                  <a:lnTo>
                    <a:pt x="9" y="23"/>
                  </a:lnTo>
                  <a:lnTo>
                    <a:pt x="44" y="41"/>
                  </a:lnTo>
                  <a:lnTo>
                    <a:pt x="47" y="28"/>
                  </a:lnTo>
                  <a:lnTo>
                    <a:pt x="47" y="24"/>
                  </a:lnTo>
                  <a:lnTo>
                    <a:pt x="46" y="17"/>
                  </a:lnTo>
                  <a:lnTo>
                    <a:pt x="45" y="12"/>
                  </a:lnTo>
                  <a:lnTo>
                    <a:pt x="45" y="11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66693" name="Freeform 37"/>
            <p:cNvSpPr>
              <a:spLocks/>
            </p:cNvSpPr>
            <p:nvPr/>
          </p:nvSpPr>
          <p:spPr bwMode="auto">
            <a:xfrm>
              <a:off x="3217" y="1691"/>
              <a:ext cx="45" cy="42"/>
            </a:xfrm>
            <a:custGeom>
              <a:avLst/>
              <a:gdLst>
                <a:gd name="T0" fmla="*/ 35 w 40"/>
                <a:gd name="T1" fmla="*/ 22 h 36"/>
                <a:gd name="T2" fmla="*/ 7 w 40"/>
                <a:gd name="T3" fmla="*/ 0 h 36"/>
                <a:gd name="T4" fmla="*/ 0 w 40"/>
                <a:gd name="T5" fmla="*/ 17 h 36"/>
                <a:gd name="T6" fmla="*/ 14 w 40"/>
                <a:gd name="T7" fmla="*/ 34 h 36"/>
                <a:gd name="T8" fmla="*/ 40 w 40"/>
                <a:gd name="T9" fmla="*/ 36 h 36"/>
                <a:gd name="T10" fmla="*/ 39 w 40"/>
                <a:gd name="T11" fmla="*/ 34 h 36"/>
                <a:gd name="T12" fmla="*/ 38 w 40"/>
                <a:gd name="T13" fmla="*/ 28 h 36"/>
                <a:gd name="T14" fmla="*/ 36 w 40"/>
                <a:gd name="T15" fmla="*/ 24 h 36"/>
                <a:gd name="T16" fmla="*/ 35 w 40"/>
                <a:gd name="T17" fmla="*/ 2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6">
                  <a:moveTo>
                    <a:pt x="35" y="22"/>
                  </a:moveTo>
                  <a:lnTo>
                    <a:pt x="7" y="0"/>
                  </a:lnTo>
                  <a:lnTo>
                    <a:pt x="0" y="17"/>
                  </a:lnTo>
                  <a:lnTo>
                    <a:pt x="14" y="34"/>
                  </a:lnTo>
                  <a:lnTo>
                    <a:pt x="40" y="36"/>
                  </a:lnTo>
                  <a:lnTo>
                    <a:pt x="39" y="34"/>
                  </a:lnTo>
                  <a:lnTo>
                    <a:pt x="38" y="28"/>
                  </a:lnTo>
                  <a:lnTo>
                    <a:pt x="36" y="24"/>
                  </a:lnTo>
                  <a:lnTo>
                    <a:pt x="35" y="22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66694" name="Freeform 38"/>
            <p:cNvSpPr>
              <a:spLocks/>
            </p:cNvSpPr>
            <p:nvPr/>
          </p:nvSpPr>
          <p:spPr bwMode="auto">
            <a:xfrm>
              <a:off x="3217" y="1764"/>
              <a:ext cx="43" cy="37"/>
            </a:xfrm>
            <a:custGeom>
              <a:avLst/>
              <a:gdLst>
                <a:gd name="T0" fmla="*/ 30 w 38"/>
                <a:gd name="T1" fmla="*/ 14 h 32"/>
                <a:gd name="T2" fmla="*/ 4 w 38"/>
                <a:gd name="T3" fmla="*/ 0 h 32"/>
                <a:gd name="T4" fmla="*/ 0 w 38"/>
                <a:gd name="T5" fmla="*/ 14 h 32"/>
                <a:gd name="T6" fmla="*/ 17 w 38"/>
                <a:gd name="T7" fmla="*/ 28 h 32"/>
                <a:gd name="T8" fmla="*/ 38 w 38"/>
                <a:gd name="T9" fmla="*/ 32 h 32"/>
                <a:gd name="T10" fmla="*/ 38 w 38"/>
                <a:gd name="T11" fmla="*/ 18 h 32"/>
                <a:gd name="T12" fmla="*/ 30 w 38"/>
                <a:gd name="T1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2">
                  <a:moveTo>
                    <a:pt x="30" y="14"/>
                  </a:moveTo>
                  <a:lnTo>
                    <a:pt x="4" y="0"/>
                  </a:lnTo>
                  <a:lnTo>
                    <a:pt x="0" y="14"/>
                  </a:lnTo>
                  <a:lnTo>
                    <a:pt x="17" y="28"/>
                  </a:lnTo>
                  <a:lnTo>
                    <a:pt x="38" y="32"/>
                  </a:lnTo>
                  <a:lnTo>
                    <a:pt x="38" y="18"/>
                  </a:lnTo>
                  <a:lnTo>
                    <a:pt x="30" y="14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66695" name="Freeform 39"/>
            <p:cNvSpPr>
              <a:spLocks/>
            </p:cNvSpPr>
            <p:nvPr/>
          </p:nvSpPr>
          <p:spPr bwMode="auto">
            <a:xfrm>
              <a:off x="3224" y="1794"/>
              <a:ext cx="38" cy="35"/>
            </a:xfrm>
            <a:custGeom>
              <a:avLst/>
              <a:gdLst>
                <a:gd name="T0" fmla="*/ 26 w 35"/>
                <a:gd name="T1" fmla="*/ 15 h 30"/>
                <a:gd name="T2" fmla="*/ 0 w 35"/>
                <a:gd name="T3" fmla="*/ 0 h 30"/>
                <a:gd name="T4" fmla="*/ 0 w 35"/>
                <a:gd name="T5" fmla="*/ 29 h 30"/>
                <a:gd name="T6" fmla="*/ 23 w 35"/>
                <a:gd name="T7" fmla="*/ 30 h 30"/>
                <a:gd name="T8" fmla="*/ 35 w 35"/>
                <a:gd name="T9" fmla="*/ 25 h 30"/>
                <a:gd name="T10" fmla="*/ 26 w 35"/>
                <a:gd name="T11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0">
                  <a:moveTo>
                    <a:pt x="26" y="15"/>
                  </a:moveTo>
                  <a:lnTo>
                    <a:pt x="0" y="0"/>
                  </a:lnTo>
                  <a:lnTo>
                    <a:pt x="0" y="29"/>
                  </a:lnTo>
                  <a:lnTo>
                    <a:pt x="23" y="30"/>
                  </a:lnTo>
                  <a:lnTo>
                    <a:pt x="35" y="25"/>
                  </a:lnTo>
                  <a:lnTo>
                    <a:pt x="26" y="15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66696" name="Freeform 40"/>
            <p:cNvSpPr>
              <a:spLocks/>
            </p:cNvSpPr>
            <p:nvPr/>
          </p:nvSpPr>
          <p:spPr bwMode="auto">
            <a:xfrm>
              <a:off x="4193" y="1794"/>
              <a:ext cx="90" cy="68"/>
            </a:xfrm>
            <a:custGeom>
              <a:avLst/>
              <a:gdLst>
                <a:gd name="T0" fmla="*/ 0 w 81"/>
                <a:gd name="T1" fmla="*/ 45 h 58"/>
                <a:gd name="T2" fmla="*/ 0 w 81"/>
                <a:gd name="T3" fmla="*/ 58 h 58"/>
                <a:gd name="T4" fmla="*/ 7 w 81"/>
                <a:gd name="T5" fmla="*/ 56 h 58"/>
                <a:gd name="T6" fmla="*/ 14 w 81"/>
                <a:gd name="T7" fmla="*/ 53 h 58"/>
                <a:gd name="T8" fmla="*/ 22 w 81"/>
                <a:gd name="T9" fmla="*/ 47 h 58"/>
                <a:gd name="T10" fmla="*/ 31 w 81"/>
                <a:gd name="T11" fmla="*/ 41 h 58"/>
                <a:gd name="T12" fmla="*/ 37 w 81"/>
                <a:gd name="T13" fmla="*/ 22 h 58"/>
                <a:gd name="T14" fmla="*/ 64 w 81"/>
                <a:gd name="T15" fmla="*/ 18 h 58"/>
                <a:gd name="T16" fmla="*/ 81 w 81"/>
                <a:gd name="T17" fmla="*/ 10 h 58"/>
                <a:gd name="T18" fmla="*/ 35 w 81"/>
                <a:gd name="T19" fmla="*/ 1 h 58"/>
                <a:gd name="T20" fmla="*/ 0 w 81"/>
                <a:gd name="T21" fmla="*/ 0 h 58"/>
                <a:gd name="T22" fmla="*/ 0 w 81"/>
                <a:gd name="T23" fmla="*/ 12 h 58"/>
                <a:gd name="T24" fmla="*/ 29 w 81"/>
                <a:gd name="T25" fmla="*/ 16 h 58"/>
                <a:gd name="T26" fmla="*/ 21 w 81"/>
                <a:gd name="T27" fmla="*/ 35 h 58"/>
                <a:gd name="T28" fmla="*/ 15 w 81"/>
                <a:gd name="T29" fmla="*/ 38 h 58"/>
                <a:gd name="T30" fmla="*/ 10 w 81"/>
                <a:gd name="T31" fmla="*/ 41 h 58"/>
                <a:gd name="T32" fmla="*/ 5 w 81"/>
                <a:gd name="T33" fmla="*/ 44 h 58"/>
                <a:gd name="T34" fmla="*/ 0 w 81"/>
                <a:gd name="T35" fmla="*/ 4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1" h="58">
                  <a:moveTo>
                    <a:pt x="0" y="45"/>
                  </a:moveTo>
                  <a:lnTo>
                    <a:pt x="0" y="58"/>
                  </a:lnTo>
                  <a:lnTo>
                    <a:pt x="7" y="56"/>
                  </a:lnTo>
                  <a:lnTo>
                    <a:pt x="14" y="53"/>
                  </a:lnTo>
                  <a:lnTo>
                    <a:pt x="22" y="47"/>
                  </a:lnTo>
                  <a:lnTo>
                    <a:pt x="31" y="41"/>
                  </a:lnTo>
                  <a:lnTo>
                    <a:pt x="37" y="22"/>
                  </a:lnTo>
                  <a:lnTo>
                    <a:pt x="64" y="18"/>
                  </a:lnTo>
                  <a:lnTo>
                    <a:pt x="81" y="10"/>
                  </a:lnTo>
                  <a:lnTo>
                    <a:pt x="35" y="1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9" y="16"/>
                  </a:lnTo>
                  <a:lnTo>
                    <a:pt x="21" y="35"/>
                  </a:lnTo>
                  <a:lnTo>
                    <a:pt x="15" y="38"/>
                  </a:lnTo>
                  <a:lnTo>
                    <a:pt x="10" y="41"/>
                  </a:lnTo>
                  <a:lnTo>
                    <a:pt x="5" y="44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66697" name="Freeform 41"/>
            <p:cNvSpPr>
              <a:spLocks/>
            </p:cNvSpPr>
            <p:nvPr/>
          </p:nvSpPr>
          <p:spPr bwMode="auto">
            <a:xfrm>
              <a:off x="4069" y="1792"/>
              <a:ext cx="124" cy="70"/>
            </a:xfrm>
            <a:custGeom>
              <a:avLst/>
              <a:gdLst>
                <a:gd name="T0" fmla="*/ 109 w 109"/>
                <a:gd name="T1" fmla="*/ 14 h 61"/>
                <a:gd name="T2" fmla="*/ 109 w 109"/>
                <a:gd name="T3" fmla="*/ 2 h 61"/>
                <a:gd name="T4" fmla="*/ 85 w 109"/>
                <a:gd name="T5" fmla="*/ 0 h 61"/>
                <a:gd name="T6" fmla="*/ 41 w 109"/>
                <a:gd name="T7" fmla="*/ 0 h 61"/>
                <a:gd name="T8" fmla="*/ 18 w 109"/>
                <a:gd name="T9" fmla="*/ 0 h 61"/>
                <a:gd name="T10" fmla="*/ 0 w 109"/>
                <a:gd name="T11" fmla="*/ 1 h 61"/>
                <a:gd name="T12" fmla="*/ 0 w 109"/>
                <a:gd name="T13" fmla="*/ 11 h 61"/>
                <a:gd name="T14" fmla="*/ 29 w 109"/>
                <a:gd name="T15" fmla="*/ 14 h 61"/>
                <a:gd name="T16" fmla="*/ 23 w 109"/>
                <a:gd name="T17" fmla="*/ 37 h 61"/>
                <a:gd name="T18" fmla="*/ 16 w 109"/>
                <a:gd name="T19" fmla="*/ 40 h 61"/>
                <a:gd name="T20" fmla="*/ 10 w 109"/>
                <a:gd name="T21" fmla="*/ 43 h 61"/>
                <a:gd name="T22" fmla="*/ 6 w 109"/>
                <a:gd name="T23" fmla="*/ 46 h 61"/>
                <a:gd name="T24" fmla="*/ 0 w 109"/>
                <a:gd name="T25" fmla="*/ 47 h 61"/>
                <a:gd name="T26" fmla="*/ 0 w 109"/>
                <a:gd name="T27" fmla="*/ 60 h 61"/>
                <a:gd name="T28" fmla="*/ 7 w 109"/>
                <a:gd name="T29" fmla="*/ 58 h 61"/>
                <a:gd name="T30" fmla="*/ 14 w 109"/>
                <a:gd name="T31" fmla="*/ 55 h 61"/>
                <a:gd name="T32" fmla="*/ 22 w 109"/>
                <a:gd name="T33" fmla="*/ 52 h 61"/>
                <a:gd name="T34" fmla="*/ 30 w 109"/>
                <a:gd name="T35" fmla="*/ 46 h 61"/>
                <a:gd name="T36" fmla="*/ 45 w 109"/>
                <a:gd name="T37" fmla="*/ 18 h 61"/>
                <a:gd name="T38" fmla="*/ 67 w 109"/>
                <a:gd name="T39" fmla="*/ 20 h 61"/>
                <a:gd name="T40" fmla="*/ 71 w 109"/>
                <a:gd name="T41" fmla="*/ 31 h 61"/>
                <a:gd name="T42" fmla="*/ 76 w 109"/>
                <a:gd name="T43" fmla="*/ 39 h 61"/>
                <a:gd name="T44" fmla="*/ 81 w 109"/>
                <a:gd name="T45" fmla="*/ 47 h 61"/>
                <a:gd name="T46" fmla="*/ 85 w 109"/>
                <a:gd name="T47" fmla="*/ 53 h 61"/>
                <a:gd name="T48" fmla="*/ 90 w 109"/>
                <a:gd name="T49" fmla="*/ 57 h 61"/>
                <a:gd name="T50" fmla="*/ 95 w 109"/>
                <a:gd name="T51" fmla="*/ 60 h 61"/>
                <a:gd name="T52" fmla="*/ 102 w 109"/>
                <a:gd name="T53" fmla="*/ 61 h 61"/>
                <a:gd name="T54" fmla="*/ 109 w 109"/>
                <a:gd name="T55" fmla="*/ 60 h 61"/>
                <a:gd name="T56" fmla="*/ 109 w 109"/>
                <a:gd name="T57" fmla="*/ 47 h 61"/>
                <a:gd name="T58" fmla="*/ 98 w 109"/>
                <a:gd name="T59" fmla="*/ 49 h 61"/>
                <a:gd name="T60" fmla="*/ 89 w 109"/>
                <a:gd name="T61" fmla="*/ 45 h 61"/>
                <a:gd name="T62" fmla="*/ 84 w 109"/>
                <a:gd name="T63" fmla="*/ 33 h 61"/>
                <a:gd name="T64" fmla="*/ 81 w 109"/>
                <a:gd name="T65" fmla="*/ 14 h 61"/>
                <a:gd name="T66" fmla="*/ 101 w 109"/>
                <a:gd name="T67" fmla="*/ 12 h 61"/>
                <a:gd name="T68" fmla="*/ 109 w 109"/>
                <a:gd name="T6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9" h="61">
                  <a:moveTo>
                    <a:pt x="109" y="14"/>
                  </a:moveTo>
                  <a:lnTo>
                    <a:pt x="109" y="2"/>
                  </a:lnTo>
                  <a:lnTo>
                    <a:pt x="85" y="0"/>
                  </a:lnTo>
                  <a:lnTo>
                    <a:pt x="41" y="0"/>
                  </a:lnTo>
                  <a:lnTo>
                    <a:pt x="18" y="0"/>
                  </a:lnTo>
                  <a:lnTo>
                    <a:pt x="0" y="1"/>
                  </a:lnTo>
                  <a:lnTo>
                    <a:pt x="0" y="11"/>
                  </a:lnTo>
                  <a:lnTo>
                    <a:pt x="29" y="14"/>
                  </a:lnTo>
                  <a:lnTo>
                    <a:pt x="23" y="37"/>
                  </a:lnTo>
                  <a:lnTo>
                    <a:pt x="16" y="40"/>
                  </a:lnTo>
                  <a:lnTo>
                    <a:pt x="10" y="43"/>
                  </a:lnTo>
                  <a:lnTo>
                    <a:pt x="6" y="46"/>
                  </a:lnTo>
                  <a:lnTo>
                    <a:pt x="0" y="47"/>
                  </a:lnTo>
                  <a:lnTo>
                    <a:pt x="0" y="60"/>
                  </a:lnTo>
                  <a:lnTo>
                    <a:pt x="7" y="58"/>
                  </a:lnTo>
                  <a:lnTo>
                    <a:pt x="14" y="55"/>
                  </a:lnTo>
                  <a:lnTo>
                    <a:pt x="22" y="52"/>
                  </a:lnTo>
                  <a:lnTo>
                    <a:pt x="30" y="46"/>
                  </a:lnTo>
                  <a:lnTo>
                    <a:pt x="45" y="18"/>
                  </a:lnTo>
                  <a:lnTo>
                    <a:pt x="67" y="20"/>
                  </a:lnTo>
                  <a:lnTo>
                    <a:pt x="71" y="31"/>
                  </a:lnTo>
                  <a:lnTo>
                    <a:pt x="76" y="39"/>
                  </a:lnTo>
                  <a:lnTo>
                    <a:pt x="81" y="47"/>
                  </a:lnTo>
                  <a:lnTo>
                    <a:pt x="85" y="53"/>
                  </a:lnTo>
                  <a:lnTo>
                    <a:pt x="90" y="57"/>
                  </a:lnTo>
                  <a:lnTo>
                    <a:pt x="95" y="60"/>
                  </a:lnTo>
                  <a:lnTo>
                    <a:pt x="102" y="61"/>
                  </a:lnTo>
                  <a:lnTo>
                    <a:pt x="109" y="60"/>
                  </a:lnTo>
                  <a:lnTo>
                    <a:pt x="109" y="47"/>
                  </a:lnTo>
                  <a:lnTo>
                    <a:pt x="98" y="49"/>
                  </a:lnTo>
                  <a:lnTo>
                    <a:pt x="89" y="45"/>
                  </a:lnTo>
                  <a:lnTo>
                    <a:pt x="84" y="33"/>
                  </a:lnTo>
                  <a:lnTo>
                    <a:pt x="81" y="14"/>
                  </a:lnTo>
                  <a:lnTo>
                    <a:pt x="101" y="12"/>
                  </a:lnTo>
                  <a:lnTo>
                    <a:pt x="109" y="14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66698" name="Freeform 42"/>
            <p:cNvSpPr>
              <a:spLocks/>
            </p:cNvSpPr>
            <p:nvPr/>
          </p:nvSpPr>
          <p:spPr bwMode="auto">
            <a:xfrm>
              <a:off x="4022" y="1792"/>
              <a:ext cx="47" cy="70"/>
            </a:xfrm>
            <a:custGeom>
              <a:avLst/>
              <a:gdLst>
                <a:gd name="T0" fmla="*/ 43 w 43"/>
                <a:gd name="T1" fmla="*/ 10 h 60"/>
                <a:gd name="T2" fmla="*/ 43 w 43"/>
                <a:gd name="T3" fmla="*/ 0 h 60"/>
                <a:gd name="T4" fmla="*/ 0 w 43"/>
                <a:gd name="T5" fmla="*/ 2 h 60"/>
                <a:gd name="T6" fmla="*/ 5 w 43"/>
                <a:gd name="T7" fmla="*/ 23 h 60"/>
                <a:gd name="T8" fmla="*/ 12 w 43"/>
                <a:gd name="T9" fmla="*/ 39 h 60"/>
                <a:gd name="T10" fmla="*/ 19 w 43"/>
                <a:gd name="T11" fmla="*/ 51 h 60"/>
                <a:gd name="T12" fmla="*/ 29 w 43"/>
                <a:gd name="T13" fmla="*/ 57 h 60"/>
                <a:gd name="T14" fmla="*/ 31 w 43"/>
                <a:gd name="T15" fmla="*/ 59 h 60"/>
                <a:gd name="T16" fmla="*/ 35 w 43"/>
                <a:gd name="T17" fmla="*/ 60 h 60"/>
                <a:gd name="T18" fmla="*/ 38 w 43"/>
                <a:gd name="T19" fmla="*/ 60 h 60"/>
                <a:gd name="T20" fmla="*/ 43 w 43"/>
                <a:gd name="T21" fmla="*/ 59 h 60"/>
                <a:gd name="T22" fmla="*/ 43 w 43"/>
                <a:gd name="T23" fmla="*/ 46 h 60"/>
                <a:gd name="T24" fmla="*/ 31 w 43"/>
                <a:gd name="T25" fmla="*/ 46 h 60"/>
                <a:gd name="T26" fmla="*/ 23 w 43"/>
                <a:gd name="T27" fmla="*/ 41 h 60"/>
                <a:gd name="T28" fmla="*/ 18 w 43"/>
                <a:gd name="T29" fmla="*/ 29 h 60"/>
                <a:gd name="T30" fmla="*/ 14 w 43"/>
                <a:gd name="T31" fmla="*/ 10 h 60"/>
                <a:gd name="T32" fmla="*/ 35 w 43"/>
                <a:gd name="T33" fmla="*/ 9 h 60"/>
                <a:gd name="T34" fmla="*/ 43 w 43"/>
                <a:gd name="T35" fmla="*/ 1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3" h="60">
                  <a:moveTo>
                    <a:pt x="43" y="10"/>
                  </a:moveTo>
                  <a:lnTo>
                    <a:pt x="43" y="0"/>
                  </a:lnTo>
                  <a:lnTo>
                    <a:pt x="0" y="2"/>
                  </a:lnTo>
                  <a:lnTo>
                    <a:pt x="5" y="23"/>
                  </a:lnTo>
                  <a:lnTo>
                    <a:pt x="12" y="39"/>
                  </a:lnTo>
                  <a:lnTo>
                    <a:pt x="19" y="51"/>
                  </a:lnTo>
                  <a:lnTo>
                    <a:pt x="29" y="57"/>
                  </a:lnTo>
                  <a:lnTo>
                    <a:pt x="31" y="59"/>
                  </a:lnTo>
                  <a:lnTo>
                    <a:pt x="35" y="60"/>
                  </a:lnTo>
                  <a:lnTo>
                    <a:pt x="38" y="60"/>
                  </a:lnTo>
                  <a:lnTo>
                    <a:pt x="43" y="59"/>
                  </a:lnTo>
                  <a:lnTo>
                    <a:pt x="43" y="46"/>
                  </a:lnTo>
                  <a:lnTo>
                    <a:pt x="31" y="46"/>
                  </a:lnTo>
                  <a:lnTo>
                    <a:pt x="23" y="41"/>
                  </a:lnTo>
                  <a:lnTo>
                    <a:pt x="18" y="29"/>
                  </a:lnTo>
                  <a:lnTo>
                    <a:pt x="14" y="10"/>
                  </a:lnTo>
                  <a:lnTo>
                    <a:pt x="35" y="9"/>
                  </a:lnTo>
                  <a:lnTo>
                    <a:pt x="43" y="10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66699" name="Freeform 43"/>
            <p:cNvSpPr>
              <a:spLocks/>
            </p:cNvSpPr>
            <p:nvPr/>
          </p:nvSpPr>
          <p:spPr bwMode="auto">
            <a:xfrm>
              <a:off x="4022" y="1799"/>
              <a:ext cx="247" cy="259"/>
            </a:xfrm>
            <a:custGeom>
              <a:avLst/>
              <a:gdLst>
                <a:gd name="T0" fmla="*/ 108 w 220"/>
                <a:gd name="T1" fmla="*/ 84 h 221"/>
                <a:gd name="T2" fmla="*/ 130 w 220"/>
                <a:gd name="T3" fmla="*/ 92 h 221"/>
                <a:gd name="T4" fmla="*/ 145 w 220"/>
                <a:gd name="T5" fmla="*/ 98 h 221"/>
                <a:gd name="T6" fmla="*/ 153 w 220"/>
                <a:gd name="T7" fmla="*/ 103 h 221"/>
                <a:gd name="T8" fmla="*/ 158 w 220"/>
                <a:gd name="T9" fmla="*/ 108 h 221"/>
                <a:gd name="T10" fmla="*/ 161 w 220"/>
                <a:gd name="T11" fmla="*/ 115 h 221"/>
                <a:gd name="T12" fmla="*/ 164 w 220"/>
                <a:gd name="T13" fmla="*/ 123 h 221"/>
                <a:gd name="T14" fmla="*/ 169 w 220"/>
                <a:gd name="T15" fmla="*/ 134 h 221"/>
                <a:gd name="T16" fmla="*/ 179 w 220"/>
                <a:gd name="T17" fmla="*/ 150 h 221"/>
                <a:gd name="T18" fmla="*/ 196 w 220"/>
                <a:gd name="T19" fmla="*/ 116 h 221"/>
                <a:gd name="T20" fmla="*/ 199 w 220"/>
                <a:gd name="T21" fmla="*/ 78 h 221"/>
                <a:gd name="T22" fmla="*/ 197 w 220"/>
                <a:gd name="T23" fmla="*/ 39 h 221"/>
                <a:gd name="T24" fmla="*/ 194 w 220"/>
                <a:gd name="T25" fmla="*/ 0 h 221"/>
                <a:gd name="T26" fmla="*/ 220 w 220"/>
                <a:gd name="T27" fmla="*/ 49 h 221"/>
                <a:gd name="T28" fmla="*/ 218 w 220"/>
                <a:gd name="T29" fmla="*/ 85 h 221"/>
                <a:gd name="T30" fmla="*/ 216 w 220"/>
                <a:gd name="T31" fmla="*/ 116 h 221"/>
                <a:gd name="T32" fmla="*/ 210 w 220"/>
                <a:gd name="T33" fmla="*/ 146 h 221"/>
                <a:gd name="T34" fmla="*/ 201 w 220"/>
                <a:gd name="T35" fmla="*/ 180 h 221"/>
                <a:gd name="T36" fmla="*/ 173 w 220"/>
                <a:gd name="T37" fmla="*/ 186 h 221"/>
                <a:gd name="T38" fmla="*/ 133 w 220"/>
                <a:gd name="T39" fmla="*/ 221 h 221"/>
                <a:gd name="T40" fmla="*/ 74 w 220"/>
                <a:gd name="T41" fmla="*/ 221 h 221"/>
                <a:gd name="T42" fmla="*/ 32 w 220"/>
                <a:gd name="T43" fmla="*/ 192 h 221"/>
                <a:gd name="T44" fmla="*/ 13 w 220"/>
                <a:gd name="T45" fmla="*/ 160 h 221"/>
                <a:gd name="T46" fmla="*/ 2 w 220"/>
                <a:gd name="T47" fmla="*/ 119 h 221"/>
                <a:gd name="T48" fmla="*/ 0 w 220"/>
                <a:gd name="T49" fmla="*/ 85 h 221"/>
                <a:gd name="T50" fmla="*/ 2 w 220"/>
                <a:gd name="T51" fmla="*/ 54 h 221"/>
                <a:gd name="T52" fmla="*/ 11 w 220"/>
                <a:gd name="T53" fmla="*/ 25 h 221"/>
                <a:gd name="T54" fmla="*/ 17 w 220"/>
                <a:gd name="T55" fmla="*/ 57 h 221"/>
                <a:gd name="T56" fmla="*/ 21 w 220"/>
                <a:gd name="T57" fmla="*/ 88 h 221"/>
                <a:gd name="T58" fmla="*/ 25 w 220"/>
                <a:gd name="T59" fmla="*/ 118 h 221"/>
                <a:gd name="T60" fmla="*/ 34 w 220"/>
                <a:gd name="T61" fmla="*/ 148 h 221"/>
                <a:gd name="T62" fmla="*/ 38 w 220"/>
                <a:gd name="T63" fmla="*/ 133 h 221"/>
                <a:gd name="T64" fmla="*/ 42 w 220"/>
                <a:gd name="T65" fmla="*/ 121 h 221"/>
                <a:gd name="T66" fmla="*/ 46 w 220"/>
                <a:gd name="T67" fmla="*/ 111 h 221"/>
                <a:gd name="T68" fmla="*/ 50 w 220"/>
                <a:gd name="T69" fmla="*/ 104 h 221"/>
                <a:gd name="T70" fmla="*/ 57 w 220"/>
                <a:gd name="T71" fmla="*/ 99 h 221"/>
                <a:gd name="T72" fmla="*/ 65 w 220"/>
                <a:gd name="T73" fmla="*/ 94 h 221"/>
                <a:gd name="T74" fmla="*/ 77 w 220"/>
                <a:gd name="T75" fmla="*/ 91 h 221"/>
                <a:gd name="T76" fmla="*/ 93 w 220"/>
                <a:gd name="T77" fmla="*/ 87 h 221"/>
                <a:gd name="T78" fmla="*/ 93 w 220"/>
                <a:gd name="T79" fmla="*/ 101 h 221"/>
                <a:gd name="T80" fmla="*/ 82 w 220"/>
                <a:gd name="T81" fmla="*/ 108 h 221"/>
                <a:gd name="T82" fmla="*/ 74 w 220"/>
                <a:gd name="T83" fmla="*/ 115 h 221"/>
                <a:gd name="T84" fmla="*/ 68 w 220"/>
                <a:gd name="T85" fmla="*/ 121 h 221"/>
                <a:gd name="T86" fmla="*/ 66 w 220"/>
                <a:gd name="T87" fmla="*/ 127 h 221"/>
                <a:gd name="T88" fmla="*/ 65 w 220"/>
                <a:gd name="T89" fmla="*/ 134 h 221"/>
                <a:gd name="T90" fmla="*/ 67 w 220"/>
                <a:gd name="T91" fmla="*/ 144 h 221"/>
                <a:gd name="T92" fmla="*/ 68 w 220"/>
                <a:gd name="T93" fmla="*/ 155 h 221"/>
                <a:gd name="T94" fmla="*/ 72 w 220"/>
                <a:gd name="T95" fmla="*/ 169 h 221"/>
                <a:gd name="T96" fmla="*/ 92 w 220"/>
                <a:gd name="T97" fmla="*/ 169 h 221"/>
                <a:gd name="T98" fmla="*/ 92 w 220"/>
                <a:gd name="T99" fmla="*/ 148 h 221"/>
                <a:gd name="T100" fmla="*/ 106 w 220"/>
                <a:gd name="T101" fmla="*/ 150 h 221"/>
                <a:gd name="T102" fmla="*/ 112 w 220"/>
                <a:gd name="T103" fmla="*/ 175 h 221"/>
                <a:gd name="T104" fmla="*/ 135 w 220"/>
                <a:gd name="T105" fmla="*/ 175 h 221"/>
                <a:gd name="T106" fmla="*/ 146 w 220"/>
                <a:gd name="T107" fmla="*/ 150 h 221"/>
                <a:gd name="T108" fmla="*/ 144 w 220"/>
                <a:gd name="T109" fmla="*/ 139 h 221"/>
                <a:gd name="T110" fmla="*/ 141 w 220"/>
                <a:gd name="T111" fmla="*/ 130 h 221"/>
                <a:gd name="T112" fmla="*/ 138 w 220"/>
                <a:gd name="T113" fmla="*/ 123 h 221"/>
                <a:gd name="T114" fmla="*/ 134 w 220"/>
                <a:gd name="T115" fmla="*/ 118 h 221"/>
                <a:gd name="T116" fmla="*/ 129 w 220"/>
                <a:gd name="T117" fmla="*/ 114 h 221"/>
                <a:gd name="T118" fmla="*/ 123 w 220"/>
                <a:gd name="T119" fmla="*/ 110 h 221"/>
                <a:gd name="T120" fmla="*/ 114 w 220"/>
                <a:gd name="T121" fmla="*/ 106 h 221"/>
                <a:gd name="T122" fmla="*/ 104 w 220"/>
                <a:gd name="T123" fmla="*/ 101 h 221"/>
                <a:gd name="T124" fmla="*/ 108 w 220"/>
                <a:gd name="T125" fmla="*/ 84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0" h="221">
                  <a:moveTo>
                    <a:pt x="108" y="84"/>
                  </a:moveTo>
                  <a:lnTo>
                    <a:pt x="130" y="92"/>
                  </a:lnTo>
                  <a:lnTo>
                    <a:pt x="145" y="98"/>
                  </a:lnTo>
                  <a:lnTo>
                    <a:pt x="153" y="103"/>
                  </a:lnTo>
                  <a:lnTo>
                    <a:pt x="158" y="108"/>
                  </a:lnTo>
                  <a:lnTo>
                    <a:pt x="161" y="115"/>
                  </a:lnTo>
                  <a:lnTo>
                    <a:pt x="164" y="123"/>
                  </a:lnTo>
                  <a:lnTo>
                    <a:pt x="169" y="134"/>
                  </a:lnTo>
                  <a:lnTo>
                    <a:pt x="179" y="150"/>
                  </a:lnTo>
                  <a:lnTo>
                    <a:pt x="196" y="116"/>
                  </a:lnTo>
                  <a:lnTo>
                    <a:pt x="199" y="78"/>
                  </a:lnTo>
                  <a:lnTo>
                    <a:pt x="197" y="39"/>
                  </a:lnTo>
                  <a:lnTo>
                    <a:pt x="194" y="0"/>
                  </a:lnTo>
                  <a:lnTo>
                    <a:pt x="220" y="49"/>
                  </a:lnTo>
                  <a:lnTo>
                    <a:pt x="218" y="85"/>
                  </a:lnTo>
                  <a:lnTo>
                    <a:pt x="216" y="116"/>
                  </a:lnTo>
                  <a:lnTo>
                    <a:pt x="210" y="146"/>
                  </a:lnTo>
                  <a:lnTo>
                    <a:pt x="201" y="180"/>
                  </a:lnTo>
                  <a:lnTo>
                    <a:pt x="173" y="186"/>
                  </a:lnTo>
                  <a:lnTo>
                    <a:pt x="133" y="221"/>
                  </a:lnTo>
                  <a:lnTo>
                    <a:pt x="74" y="221"/>
                  </a:lnTo>
                  <a:lnTo>
                    <a:pt x="32" y="192"/>
                  </a:lnTo>
                  <a:lnTo>
                    <a:pt x="13" y="160"/>
                  </a:lnTo>
                  <a:lnTo>
                    <a:pt x="2" y="119"/>
                  </a:lnTo>
                  <a:lnTo>
                    <a:pt x="0" y="85"/>
                  </a:lnTo>
                  <a:lnTo>
                    <a:pt x="2" y="54"/>
                  </a:lnTo>
                  <a:lnTo>
                    <a:pt x="11" y="25"/>
                  </a:lnTo>
                  <a:lnTo>
                    <a:pt x="17" y="57"/>
                  </a:lnTo>
                  <a:lnTo>
                    <a:pt x="21" y="88"/>
                  </a:lnTo>
                  <a:lnTo>
                    <a:pt x="25" y="118"/>
                  </a:lnTo>
                  <a:lnTo>
                    <a:pt x="34" y="148"/>
                  </a:lnTo>
                  <a:lnTo>
                    <a:pt x="38" y="133"/>
                  </a:lnTo>
                  <a:lnTo>
                    <a:pt x="42" y="121"/>
                  </a:lnTo>
                  <a:lnTo>
                    <a:pt x="46" y="111"/>
                  </a:lnTo>
                  <a:lnTo>
                    <a:pt x="50" y="104"/>
                  </a:lnTo>
                  <a:lnTo>
                    <a:pt x="57" y="99"/>
                  </a:lnTo>
                  <a:lnTo>
                    <a:pt x="65" y="94"/>
                  </a:lnTo>
                  <a:lnTo>
                    <a:pt x="77" y="91"/>
                  </a:lnTo>
                  <a:lnTo>
                    <a:pt x="93" y="87"/>
                  </a:lnTo>
                  <a:lnTo>
                    <a:pt x="93" y="101"/>
                  </a:lnTo>
                  <a:lnTo>
                    <a:pt x="82" y="108"/>
                  </a:lnTo>
                  <a:lnTo>
                    <a:pt x="74" y="115"/>
                  </a:lnTo>
                  <a:lnTo>
                    <a:pt x="68" y="121"/>
                  </a:lnTo>
                  <a:lnTo>
                    <a:pt x="66" y="127"/>
                  </a:lnTo>
                  <a:lnTo>
                    <a:pt x="65" y="134"/>
                  </a:lnTo>
                  <a:lnTo>
                    <a:pt x="67" y="144"/>
                  </a:lnTo>
                  <a:lnTo>
                    <a:pt x="68" y="155"/>
                  </a:lnTo>
                  <a:lnTo>
                    <a:pt x="72" y="169"/>
                  </a:lnTo>
                  <a:lnTo>
                    <a:pt x="92" y="169"/>
                  </a:lnTo>
                  <a:lnTo>
                    <a:pt x="92" y="148"/>
                  </a:lnTo>
                  <a:lnTo>
                    <a:pt x="106" y="150"/>
                  </a:lnTo>
                  <a:lnTo>
                    <a:pt x="112" y="175"/>
                  </a:lnTo>
                  <a:lnTo>
                    <a:pt x="135" y="175"/>
                  </a:lnTo>
                  <a:lnTo>
                    <a:pt x="146" y="150"/>
                  </a:lnTo>
                  <a:lnTo>
                    <a:pt x="144" y="139"/>
                  </a:lnTo>
                  <a:lnTo>
                    <a:pt x="141" y="130"/>
                  </a:lnTo>
                  <a:lnTo>
                    <a:pt x="138" y="123"/>
                  </a:lnTo>
                  <a:lnTo>
                    <a:pt x="134" y="118"/>
                  </a:lnTo>
                  <a:lnTo>
                    <a:pt x="129" y="114"/>
                  </a:lnTo>
                  <a:lnTo>
                    <a:pt x="123" y="110"/>
                  </a:lnTo>
                  <a:lnTo>
                    <a:pt x="114" y="106"/>
                  </a:lnTo>
                  <a:lnTo>
                    <a:pt x="104" y="101"/>
                  </a:lnTo>
                  <a:lnTo>
                    <a:pt x="108" y="84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66700" name="Freeform 44"/>
            <p:cNvSpPr>
              <a:spLocks/>
            </p:cNvSpPr>
            <p:nvPr/>
          </p:nvSpPr>
          <p:spPr bwMode="auto">
            <a:xfrm>
              <a:off x="4260" y="2925"/>
              <a:ext cx="133" cy="185"/>
            </a:xfrm>
            <a:custGeom>
              <a:avLst/>
              <a:gdLst>
                <a:gd name="T0" fmla="*/ 119 w 119"/>
                <a:gd name="T1" fmla="*/ 91 h 156"/>
                <a:gd name="T2" fmla="*/ 104 w 119"/>
                <a:gd name="T3" fmla="*/ 132 h 156"/>
                <a:gd name="T4" fmla="*/ 61 w 119"/>
                <a:gd name="T5" fmla="*/ 156 h 156"/>
                <a:gd name="T6" fmla="*/ 0 w 119"/>
                <a:gd name="T7" fmla="*/ 61 h 156"/>
                <a:gd name="T8" fmla="*/ 28 w 119"/>
                <a:gd name="T9" fmla="*/ 34 h 156"/>
                <a:gd name="T10" fmla="*/ 47 w 119"/>
                <a:gd name="T11" fmla="*/ 0 h 156"/>
                <a:gd name="T12" fmla="*/ 119 w 119"/>
                <a:gd name="T13" fmla="*/ 9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156">
                  <a:moveTo>
                    <a:pt x="119" y="91"/>
                  </a:moveTo>
                  <a:lnTo>
                    <a:pt x="104" y="132"/>
                  </a:lnTo>
                  <a:lnTo>
                    <a:pt x="61" y="156"/>
                  </a:lnTo>
                  <a:lnTo>
                    <a:pt x="0" y="61"/>
                  </a:lnTo>
                  <a:lnTo>
                    <a:pt x="28" y="34"/>
                  </a:lnTo>
                  <a:lnTo>
                    <a:pt x="47" y="0"/>
                  </a:lnTo>
                  <a:lnTo>
                    <a:pt x="119" y="91"/>
                  </a:lnTo>
                  <a:close/>
                </a:path>
              </a:pathLst>
            </a:custGeom>
            <a:solidFill>
              <a:srgbClr val="722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66701" name="Freeform 45"/>
            <p:cNvSpPr>
              <a:spLocks/>
            </p:cNvSpPr>
            <p:nvPr/>
          </p:nvSpPr>
          <p:spPr bwMode="auto">
            <a:xfrm>
              <a:off x="3235" y="1631"/>
              <a:ext cx="32" cy="91"/>
            </a:xfrm>
            <a:custGeom>
              <a:avLst/>
              <a:gdLst>
                <a:gd name="T0" fmla="*/ 28 w 28"/>
                <a:gd name="T1" fmla="*/ 64 h 77"/>
                <a:gd name="T2" fmla="*/ 15 w 28"/>
                <a:gd name="T3" fmla="*/ 0 h 77"/>
                <a:gd name="T4" fmla="*/ 0 w 28"/>
                <a:gd name="T5" fmla="*/ 5 h 77"/>
                <a:gd name="T6" fmla="*/ 5 w 28"/>
                <a:gd name="T7" fmla="*/ 62 h 77"/>
                <a:gd name="T8" fmla="*/ 25 w 28"/>
                <a:gd name="T9" fmla="*/ 77 h 77"/>
                <a:gd name="T10" fmla="*/ 28 w 28"/>
                <a:gd name="T11" fmla="*/ 6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77">
                  <a:moveTo>
                    <a:pt x="28" y="64"/>
                  </a:moveTo>
                  <a:lnTo>
                    <a:pt x="15" y="0"/>
                  </a:lnTo>
                  <a:lnTo>
                    <a:pt x="0" y="5"/>
                  </a:lnTo>
                  <a:lnTo>
                    <a:pt x="5" y="62"/>
                  </a:lnTo>
                  <a:lnTo>
                    <a:pt x="25" y="77"/>
                  </a:lnTo>
                  <a:lnTo>
                    <a:pt x="28" y="64"/>
                  </a:lnTo>
                  <a:close/>
                </a:path>
              </a:pathLst>
            </a:custGeom>
            <a:solidFill>
              <a:srgbClr val="D8CC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66702" name="Freeform 46"/>
            <p:cNvSpPr>
              <a:spLocks/>
            </p:cNvSpPr>
            <p:nvPr/>
          </p:nvSpPr>
          <p:spPr bwMode="auto">
            <a:xfrm>
              <a:off x="4107" y="1997"/>
              <a:ext cx="496" cy="998"/>
            </a:xfrm>
            <a:custGeom>
              <a:avLst/>
              <a:gdLst>
                <a:gd name="T0" fmla="*/ 211 w 440"/>
                <a:gd name="T1" fmla="*/ 32 h 857"/>
                <a:gd name="T2" fmla="*/ 282 w 440"/>
                <a:gd name="T3" fmla="*/ 74 h 857"/>
                <a:gd name="T4" fmla="*/ 330 w 440"/>
                <a:gd name="T5" fmla="*/ 106 h 857"/>
                <a:gd name="T6" fmla="*/ 361 w 440"/>
                <a:gd name="T7" fmla="*/ 144 h 857"/>
                <a:gd name="T8" fmla="*/ 385 w 440"/>
                <a:gd name="T9" fmla="*/ 201 h 857"/>
                <a:gd name="T10" fmla="*/ 425 w 440"/>
                <a:gd name="T11" fmla="*/ 406 h 857"/>
                <a:gd name="T12" fmla="*/ 440 w 440"/>
                <a:gd name="T13" fmla="*/ 551 h 857"/>
                <a:gd name="T14" fmla="*/ 385 w 440"/>
                <a:gd name="T15" fmla="*/ 760 h 857"/>
                <a:gd name="T16" fmla="*/ 346 w 440"/>
                <a:gd name="T17" fmla="*/ 857 h 857"/>
                <a:gd name="T18" fmla="*/ 274 w 440"/>
                <a:gd name="T19" fmla="*/ 823 h 857"/>
                <a:gd name="T20" fmla="*/ 308 w 440"/>
                <a:gd name="T21" fmla="*/ 804 h 857"/>
                <a:gd name="T22" fmla="*/ 346 w 440"/>
                <a:gd name="T23" fmla="*/ 736 h 857"/>
                <a:gd name="T24" fmla="*/ 327 w 440"/>
                <a:gd name="T25" fmla="*/ 663 h 857"/>
                <a:gd name="T26" fmla="*/ 396 w 440"/>
                <a:gd name="T27" fmla="*/ 606 h 857"/>
                <a:gd name="T28" fmla="*/ 374 w 440"/>
                <a:gd name="T29" fmla="*/ 509 h 857"/>
                <a:gd name="T30" fmla="*/ 336 w 440"/>
                <a:gd name="T31" fmla="*/ 494 h 857"/>
                <a:gd name="T32" fmla="*/ 374 w 440"/>
                <a:gd name="T33" fmla="*/ 393 h 857"/>
                <a:gd name="T34" fmla="*/ 332 w 440"/>
                <a:gd name="T35" fmla="*/ 310 h 857"/>
                <a:gd name="T36" fmla="*/ 318 w 440"/>
                <a:gd name="T37" fmla="*/ 295 h 857"/>
                <a:gd name="T38" fmla="*/ 303 w 440"/>
                <a:gd name="T39" fmla="*/ 284 h 857"/>
                <a:gd name="T40" fmla="*/ 290 w 440"/>
                <a:gd name="T41" fmla="*/ 274 h 857"/>
                <a:gd name="T42" fmla="*/ 288 w 440"/>
                <a:gd name="T43" fmla="*/ 257 h 857"/>
                <a:gd name="T44" fmla="*/ 274 w 440"/>
                <a:gd name="T45" fmla="*/ 177 h 857"/>
                <a:gd name="T46" fmla="*/ 217 w 440"/>
                <a:gd name="T47" fmla="*/ 388 h 857"/>
                <a:gd name="T48" fmla="*/ 168 w 440"/>
                <a:gd name="T49" fmla="*/ 406 h 857"/>
                <a:gd name="T50" fmla="*/ 217 w 440"/>
                <a:gd name="T51" fmla="*/ 489 h 857"/>
                <a:gd name="T52" fmla="*/ 187 w 440"/>
                <a:gd name="T53" fmla="*/ 523 h 857"/>
                <a:gd name="T54" fmla="*/ 206 w 440"/>
                <a:gd name="T55" fmla="*/ 600 h 857"/>
                <a:gd name="T56" fmla="*/ 187 w 440"/>
                <a:gd name="T57" fmla="*/ 702 h 857"/>
                <a:gd name="T58" fmla="*/ 115 w 440"/>
                <a:gd name="T59" fmla="*/ 581 h 857"/>
                <a:gd name="T60" fmla="*/ 115 w 440"/>
                <a:gd name="T61" fmla="*/ 340 h 857"/>
                <a:gd name="T62" fmla="*/ 87 w 440"/>
                <a:gd name="T63" fmla="*/ 518 h 857"/>
                <a:gd name="T64" fmla="*/ 0 w 440"/>
                <a:gd name="T65" fmla="*/ 591 h 857"/>
                <a:gd name="T66" fmla="*/ 67 w 440"/>
                <a:gd name="T67" fmla="*/ 254 h 857"/>
                <a:gd name="T68" fmla="*/ 74 w 440"/>
                <a:gd name="T69" fmla="*/ 177 h 857"/>
                <a:gd name="T70" fmla="*/ 92 w 440"/>
                <a:gd name="T71" fmla="*/ 119 h 857"/>
                <a:gd name="T72" fmla="*/ 123 w 440"/>
                <a:gd name="T73" fmla="*/ 64 h 857"/>
                <a:gd name="T74" fmla="*/ 166 w 440"/>
                <a:gd name="T75" fmla="*/ 0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40" h="857">
                  <a:moveTo>
                    <a:pt x="166" y="0"/>
                  </a:moveTo>
                  <a:lnTo>
                    <a:pt x="211" y="32"/>
                  </a:lnTo>
                  <a:lnTo>
                    <a:pt x="250" y="55"/>
                  </a:lnTo>
                  <a:lnTo>
                    <a:pt x="282" y="74"/>
                  </a:lnTo>
                  <a:lnTo>
                    <a:pt x="309" y="90"/>
                  </a:lnTo>
                  <a:lnTo>
                    <a:pt x="330" y="106"/>
                  </a:lnTo>
                  <a:lnTo>
                    <a:pt x="347" y="123"/>
                  </a:lnTo>
                  <a:lnTo>
                    <a:pt x="361" y="144"/>
                  </a:lnTo>
                  <a:lnTo>
                    <a:pt x="373" y="169"/>
                  </a:lnTo>
                  <a:lnTo>
                    <a:pt x="385" y="201"/>
                  </a:lnTo>
                  <a:lnTo>
                    <a:pt x="416" y="310"/>
                  </a:lnTo>
                  <a:lnTo>
                    <a:pt x="425" y="406"/>
                  </a:lnTo>
                  <a:lnTo>
                    <a:pt x="440" y="503"/>
                  </a:lnTo>
                  <a:lnTo>
                    <a:pt x="440" y="551"/>
                  </a:lnTo>
                  <a:lnTo>
                    <a:pt x="416" y="668"/>
                  </a:lnTo>
                  <a:lnTo>
                    <a:pt x="385" y="760"/>
                  </a:lnTo>
                  <a:lnTo>
                    <a:pt x="385" y="808"/>
                  </a:lnTo>
                  <a:lnTo>
                    <a:pt x="346" y="857"/>
                  </a:lnTo>
                  <a:lnTo>
                    <a:pt x="308" y="857"/>
                  </a:lnTo>
                  <a:lnTo>
                    <a:pt x="274" y="823"/>
                  </a:lnTo>
                  <a:lnTo>
                    <a:pt x="264" y="789"/>
                  </a:lnTo>
                  <a:lnTo>
                    <a:pt x="308" y="804"/>
                  </a:lnTo>
                  <a:lnTo>
                    <a:pt x="346" y="775"/>
                  </a:lnTo>
                  <a:lnTo>
                    <a:pt x="346" y="736"/>
                  </a:lnTo>
                  <a:lnTo>
                    <a:pt x="327" y="692"/>
                  </a:lnTo>
                  <a:lnTo>
                    <a:pt x="327" y="663"/>
                  </a:lnTo>
                  <a:lnTo>
                    <a:pt x="370" y="659"/>
                  </a:lnTo>
                  <a:lnTo>
                    <a:pt x="396" y="606"/>
                  </a:lnTo>
                  <a:lnTo>
                    <a:pt x="396" y="494"/>
                  </a:lnTo>
                  <a:lnTo>
                    <a:pt x="374" y="509"/>
                  </a:lnTo>
                  <a:lnTo>
                    <a:pt x="336" y="538"/>
                  </a:lnTo>
                  <a:lnTo>
                    <a:pt x="336" y="494"/>
                  </a:lnTo>
                  <a:lnTo>
                    <a:pt x="374" y="461"/>
                  </a:lnTo>
                  <a:lnTo>
                    <a:pt x="374" y="393"/>
                  </a:lnTo>
                  <a:lnTo>
                    <a:pt x="374" y="300"/>
                  </a:lnTo>
                  <a:lnTo>
                    <a:pt x="332" y="310"/>
                  </a:lnTo>
                  <a:lnTo>
                    <a:pt x="325" y="300"/>
                  </a:lnTo>
                  <a:lnTo>
                    <a:pt x="318" y="295"/>
                  </a:lnTo>
                  <a:lnTo>
                    <a:pt x="310" y="289"/>
                  </a:lnTo>
                  <a:lnTo>
                    <a:pt x="303" y="284"/>
                  </a:lnTo>
                  <a:lnTo>
                    <a:pt x="296" y="280"/>
                  </a:lnTo>
                  <a:lnTo>
                    <a:pt x="290" y="274"/>
                  </a:lnTo>
                  <a:lnTo>
                    <a:pt x="288" y="266"/>
                  </a:lnTo>
                  <a:lnTo>
                    <a:pt x="288" y="257"/>
                  </a:lnTo>
                  <a:lnTo>
                    <a:pt x="305" y="139"/>
                  </a:lnTo>
                  <a:lnTo>
                    <a:pt x="274" y="177"/>
                  </a:lnTo>
                  <a:lnTo>
                    <a:pt x="217" y="320"/>
                  </a:lnTo>
                  <a:lnTo>
                    <a:pt x="217" y="388"/>
                  </a:lnTo>
                  <a:lnTo>
                    <a:pt x="178" y="368"/>
                  </a:lnTo>
                  <a:lnTo>
                    <a:pt x="168" y="406"/>
                  </a:lnTo>
                  <a:lnTo>
                    <a:pt x="192" y="431"/>
                  </a:lnTo>
                  <a:lnTo>
                    <a:pt x="217" y="489"/>
                  </a:lnTo>
                  <a:lnTo>
                    <a:pt x="217" y="547"/>
                  </a:lnTo>
                  <a:lnTo>
                    <a:pt x="187" y="523"/>
                  </a:lnTo>
                  <a:lnTo>
                    <a:pt x="187" y="562"/>
                  </a:lnTo>
                  <a:lnTo>
                    <a:pt x="206" y="600"/>
                  </a:lnTo>
                  <a:lnTo>
                    <a:pt x="206" y="659"/>
                  </a:lnTo>
                  <a:lnTo>
                    <a:pt x="187" y="702"/>
                  </a:lnTo>
                  <a:lnTo>
                    <a:pt x="135" y="654"/>
                  </a:lnTo>
                  <a:lnTo>
                    <a:pt x="115" y="581"/>
                  </a:lnTo>
                  <a:lnTo>
                    <a:pt x="115" y="417"/>
                  </a:lnTo>
                  <a:lnTo>
                    <a:pt x="115" y="340"/>
                  </a:lnTo>
                  <a:lnTo>
                    <a:pt x="87" y="397"/>
                  </a:lnTo>
                  <a:lnTo>
                    <a:pt x="87" y="518"/>
                  </a:lnTo>
                  <a:lnTo>
                    <a:pt x="34" y="606"/>
                  </a:lnTo>
                  <a:lnTo>
                    <a:pt x="0" y="591"/>
                  </a:lnTo>
                  <a:lnTo>
                    <a:pt x="0" y="489"/>
                  </a:lnTo>
                  <a:lnTo>
                    <a:pt x="67" y="254"/>
                  </a:lnTo>
                  <a:lnTo>
                    <a:pt x="68" y="213"/>
                  </a:lnTo>
                  <a:lnTo>
                    <a:pt x="74" y="177"/>
                  </a:lnTo>
                  <a:lnTo>
                    <a:pt x="81" y="146"/>
                  </a:lnTo>
                  <a:lnTo>
                    <a:pt x="92" y="119"/>
                  </a:lnTo>
                  <a:lnTo>
                    <a:pt x="106" y="92"/>
                  </a:lnTo>
                  <a:lnTo>
                    <a:pt x="123" y="64"/>
                  </a:lnTo>
                  <a:lnTo>
                    <a:pt x="143" y="3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3A2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66703" name="Freeform 47"/>
            <p:cNvSpPr>
              <a:spLocks/>
            </p:cNvSpPr>
            <p:nvPr/>
          </p:nvSpPr>
          <p:spPr bwMode="auto">
            <a:xfrm>
              <a:off x="3943" y="2142"/>
              <a:ext cx="367" cy="730"/>
            </a:xfrm>
            <a:custGeom>
              <a:avLst/>
              <a:gdLst>
                <a:gd name="T0" fmla="*/ 182 w 326"/>
                <a:gd name="T1" fmla="*/ 115 h 627"/>
                <a:gd name="T2" fmla="*/ 111 w 326"/>
                <a:gd name="T3" fmla="*/ 322 h 627"/>
                <a:gd name="T4" fmla="*/ 71 w 326"/>
                <a:gd name="T5" fmla="*/ 403 h 627"/>
                <a:gd name="T6" fmla="*/ 9 w 326"/>
                <a:gd name="T7" fmla="*/ 506 h 627"/>
                <a:gd name="T8" fmla="*/ 0 w 326"/>
                <a:gd name="T9" fmla="*/ 583 h 627"/>
                <a:gd name="T10" fmla="*/ 29 w 326"/>
                <a:gd name="T11" fmla="*/ 612 h 627"/>
                <a:gd name="T12" fmla="*/ 76 w 326"/>
                <a:gd name="T13" fmla="*/ 612 h 627"/>
                <a:gd name="T14" fmla="*/ 139 w 326"/>
                <a:gd name="T15" fmla="*/ 616 h 627"/>
                <a:gd name="T16" fmla="*/ 230 w 326"/>
                <a:gd name="T17" fmla="*/ 607 h 627"/>
                <a:gd name="T18" fmla="*/ 326 w 326"/>
                <a:gd name="T19" fmla="*/ 627 h 627"/>
                <a:gd name="T20" fmla="*/ 317 w 326"/>
                <a:gd name="T21" fmla="*/ 588 h 627"/>
                <a:gd name="T22" fmla="*/ 164 w 326"/>
                <a:gd name="T23" fmla="*/ 583 h 627"/>
                <a:gd name="T24" fmla="*/ 101 w 326"/>
                <a:gd name="T25" fmla="*/ 520 h 627"/>
                <a:gd name="T26" fmla="*/ 134 w 326"/>
                <a:gd name="T27" fmla="*/ 399 h 627"/>
                <a:gd name="T28" fmla="*/ 206 w 326"/>
                <a:gd name="T29" fmla="*/ 172 h 627"/>
                <a:gd name="T30" fmla="*/ 240 w 326"/>
                <a:gd name="T31" fmla="*/ 0 h 627"/>
                <a:gd name="T32" fmla="*/ 182 w 326"/>
                <a:gd name="T33" fmla="*/ 115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6" h="627">
                  <a:moveTo>
                    <a:pt x="182" y="115"/>
                  </a:moveTo>
                  <a:lnTo>
                    <a:pt x="111" y="322"/>
                  </a:lnTo>
                  <a:lnTo>
                    <a:pt x="71" y="403"/>
                  </a:lnTo>
                  <a:lnTo>
                    <a:pt x="9" y="506"/>
                  </a:lnTo>
                  <a:lnTo>
                    <a:pt x="0" y="583"/>
                  </a:lnTo>
                  <a:lnTo>
                    <a:pt x="29" y="612"/>
                  </a:lnTo>
                  <a:lnTo>
                    <a:pt x="76" y="612"/>
                  </a:lnTo>
                  <a:lnTo>
                    <a:pt x="139" y="616"/>
                  </a:lnTo>
                  <a:lnTo>
                    <a:pt x="230" y="607"/>
                  </a:lnTo>
                  <a:lnTo>
                    <a:pt x="326" y="627"/>
                  </a:lnTo>
                  <a:lnTo>
                    <a:pt x="317" y="588"/>
                  </a:lnTo>
                  <a:lnTo>
                    <a:pt x="164" y="583"/>
                  </a:lnTo>
                  <a:lnTo>
                    <a:pt x="101" y="520"/>
                  </a:lnTo>
                  <a:lnTo>
                    <a:pt x="134" y="399"/>
                  </a:lnTo>
                  <a:lnTo>
                    <a:pt x="206" y="172"/>
                  </a:lnTo>
                  <a:lnTo>
                    <a:pt x="240" y="0"/>
                  </a:lnTo>
                  <a:lnTo>
                    <a:pt x="182" y="115"/>
                  </a:lnTo>
                  <a:close/>
                </a:path>
              </a:pathLst>
            </a:custGeom>
            <a:solidFill>
              <a:srgbClr val="3A2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66704" name="Freeform 48"/>
            <p:cNvSpPr>
              <a:spLocks/>
            </p:cNvSpPr>
            <p:nvPr/>
          </p:nvSpPr>
          <p:spPr bwMode="auto">
            <a:xfrm>
              <a:off x="4353" y="3033"/>
              <a:ext cx="83" cy="170"/>
            </a:xfrm>
            <a:custGeom>
              <a:avLst/>
              <a:gdLst>
                <a:gd name="T0" fmla="*/ 54 w 74"/>
                <a:gd name="T1" fmla="*/ 0 h 146"/>
                <a:gd name="T2" fmla="*/ 74 w 74"/>
                <a:gd name="T3" fmla="*/ 65 h 146"/>
                <a:gd name="T4" fmla="*/ 74 w 74"/>
                <a:gd name="T5" fmla="*/ 146 h 146"/>
                <a:gd name="T6" fmla="*/ 0 w 74"/>
                <a:gd name="T7" fmla="*/ 146 h 146"/>
                <a:gd name="T8" fmla="*/ 0 w 74"/>
                <a:gd name="T9" fmla="*/ 79 h 146"/>
                <a:gd name="T10" fmla="*/ 40 w 74"/>
                <a:gd name="T11" fmla="*/ 45 h 146"/>
                <a:gd name="T12" fmla="*/ 54 w 74"/>
                <a:gd name="T13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146">
                  <a:moveTo>
                    <a:pt x="54" y="0"/>
                  </a:moveTo>
                  <a:lnTo>
                    <a:pt x="74" y="65"/>
                  </a:lnTo>
                  <a:lnTo>
                    <a:pt x="74" y="146"/>
                  </a:lnTo>
                  <a:lnTo>
                    <a:pt x="0" y="146"/>
                  </a:lnTo>
                  <a:lnTo>
                    <a:pt x="0" y="79"/>
                  </a:lnTo>
                  <a:lnTo>
                    <a:pt x="40" y="45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7F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66705" name="AutoShape 49"/>
          <p:cNvSpPr>
            <a:spLocks noChangeArrowheads="1"/>
          </p:cNvSpPr>
          <p:nvPr/>
        </p:nvSpPr>
        <p:spPr bwMode="auto">
          <a:xfrm>
            <a:off x="6183313" y="1295400"/>
            <a:ext cx="2479675" cy="2841625"/>
          </a:xfrm>
          <a:prstGeom prst="wedgeEllipseCallout">
            <a:avLst>
              <a:gd name="adj1" fmla="val -23690"/>
              <a:gd name="adj2" fmla="val 5212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ko-KR" altLang="en-US">
                <a:ea typeface="굴림" pitchFamily="50" charset="-127"/>
              </a:rPr>
              <a:t>스윙에서 제공하는 기초적인 컴포넌트들을 살펴봅시다</a:t>
            </a:r>
            <a:r>
              <a:rPr lang="en-US" altLang="ko-KR">
                <a:ea typeface="굴림" pitchFamily="50" charset="-127"/>
              </a:rPr>
              <a:t>.  </a:t>
            </a:r>
          </a:p>
        </p:txBody>
      </p:sp>
      <p:sp>
        <p:nvSpPr>
          <p:cNvPr id="966706" name="Rectangle 50"/>
          <p:cNvSpPr>
            <a:spLocks noChangeArrowheads="1"/>
          </p:cNvSpPr>
          <p:nvPr/>
        </p:nvSpPr>
        <p:spPr bwMode="auto">
          <a:xfrm>
            <a:off x="0" y="2841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프로그램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833719" y="1120589"/>
            <a:ext cx="7502858" cy="5447714"/>
            <a:chOff x="833719" y="1120589"/>
            <a:chExt cx="7502858" cy="5447714"/>
          </a:xfrm>
        </p:grpSpPr>
        <p:pic>
          <p:nvPicPr>
            <p:cNvPr id="1741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33719" y="1120589"/>
              <a:ext cx="7502858" cy="52457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41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474074" y="6396875"/>
              <a:ext cx="1165714" cy="1714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xmlns="" val="168525508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프로그램</a:t>
            </a:r>
            <a:endParaRPr lang="ko-KR" altLang="en-US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9312" y="1426977"/>
            <a:ext cx="7131429" cy="3685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68525508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중간점검</a:t>
            </a:r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1" y="1679482"/>
            <a:ext cx="7222858" cy="1765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68525508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라디오 버튼</a:t>
            </a:r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6498" y="1485061"/>
            <a:ext cx="5211856" cy="2645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707342" y="4527176"/>
            <a:ext cx="2061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그림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17-2.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라디오 버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튼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73399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 err="1" smtClean="0"/>
              <a:t>생성자와</a:t>
            </a:r>
            <a:r>
              <a:rPr lang="ko-KR" altLang="en-US" sz="3600" dirty="0" smtClean="0"/>
              <a:t> </a:t>
            </a:r>
            <a:r>
              <a:rPr lang="ko-KR" altLang="en-US" sz="3600" dirty="0" err="1" smtClean="0"/>
              <a:t>메소드</a:t>
            </a:r>
            <a:endParaRPr lang="ko-KR" altLang="en-US" sz="3600" dirty="0"/>
          </a:p>
        </p:txBody>
      </p:sp>
      <p:sp>
        <p:nvSpPr>
          <p:cNvPr id="1705997" name="Rectangle 13"/>
          <p:cNvSpPr>
            <a:spLocks noChangeArrowheads="1"/>
          </p:cNvSpPr>
          <p:nvPr/>
        </p:nvSpPr>
        <p:spPr bwMode="auto">
          <a:xfrm>
            <a:off x="0" y="3121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1705998" name="Rectangle 14"/>
          <p:cNvSpPr>
            <a:spLocks noChangeArrowheads="1"/>
          </p:cNvSpPr>
          <p:nvPr/>
        </p:nvSpPr>
        <p:spPr bwMode="auto">
          <a:xfrm>
            <a:off x="0" y="2900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5060" y="1357312"/>
            <a:ext cx="7085715" cy="1205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05634" y="3177166"/>
            <a:ext cx="7120000" cy="2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33599" y="3906838"/>
            <a:ext cx="7131429" cy="2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2666334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ButtonGroup</a:t>
            </a:r>
            <a:r>
              <a:rPr lang="ko-KR" altLang="en-US" dirty="0" smtClean="0"/>
              <a:t>을 이용하기 그룹핑하기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1954" y="1748679"/>
            <a:ext cx="7131429" cy="1177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50920079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62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 smtClean="0"/>
              <a:t>예제</a:t>
            </a:r>
            <a:endParaRPr lang="ko-KR" altLang="en-US" sz="36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5435" y="1093694"/>
            <a:ext cx="7114286" cy="5211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93422851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62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 smtClean="0"/>
              <a:t>예제</a:t>
            </a:r>
            <a:endParaRPr lang="ko-KR" altLang="en-US" sz="3600" dirty="0"/>
          </a:p>
        </p:txBody>
      </p:sp>
      <p:grpSp>
        <p:nvGrpSpPr>
          <p:cNvPr id="8" name="그룹 7"/>
          <p:cNvGrpSpPr/>
          <p:nvPr/>
        </p:nvGrpSpPr>
        <p:grpSpPr>
          <a:xfrm>
            <a:off x="974996" y="1394292"/>
            <a:ext cx="7122157" cy="4144018"/>
            <a:chOff x="974996" y="1394292"/>
            <a:chExt cx="7122157" cy="4144018"/>
          </a:xfrm>
        </p:grpSpPr>
        <p:pic>
          <p:nvPicPr>
            <p:cNvPr id="2457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77153" y="1394292"/>
              <a:ext cx="7120000" cy="8171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57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74996" y="2241167"/>
              <a:ext cx="7120000" cy="32971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xmlns="" val="393422851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62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 smtClean="0"/>
              <a:t>예제</a:t>
            </a:r>
            <a:endParaRPr lang="ko-KR" altLang="en-US" sz="3600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2330" y="1452282"/>
            <a:ext cx="7137143" cy="4188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93422851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65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 smtClean="0"/>
              <a:t>경계 만들기</a:t>
            </a:r>
            <a:endParaRPr lang="ko-KR" altLang="en-US" sz="3600" dirty="0"/>
          </a:p>
        </p:txBody>
      </p:sp>
      <p:grpSp>
        <p:nvGrpSpPr>
          <p:cNvPr id="6" name="그룹 5"/>
          <p:cNvGrpSpPr/>
          <p:nvPr/>
        </p:nvGrpSpPr>
        <p:grpSpPr>
          <a:xfrm>
            <a:off x="1170320" y="1345547"/>
            <a:ext cx="7120000" cy="4411583"/>
            <a:chOff x="1188249" y="1318653"/>
            <a:chExt cx="7120000" cy="4411583"/>
          </a:xfrm>
        </p:grpSpPr>
        <p:pic>
          <p:nvPicPr>
            <p:cNvPr id="266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10236" y="1318653"/>
              <a:ext cx="7097143" cy="14457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2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88249" y="3233093"/>
              <a:ext cx="7120000" cy="24971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xmlns="" val="257496020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altLang="ko-KR" dirty="0" err="1" smtClean="0"/>
              <a:t>JComponent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 smtClean="0"/>
              <a:t>거의 </a:t>
            </a:r>
            <a:r>
              <a:rPr lang="ko-KR" altLang="en-US" sz="2000" dirty="0"/>
              <a:t>모든 컴포넌트가 </a:t>
            </a:r>
            <a:r>
              <a:rPr lang="en-US" altLang="ko-KR" sz="2000" dirty="0" err="1"/>
              <a:t>JComponent</a:t>
            </a:r>
            <a:r>
              <a:rPr lang="ko-KR" altLang="en-US" sz="2000" dirty="0"/>
              <a:t>를 상속받는다</a:t>
            </a:r>
            <a:r>
              <a:rPr lang="en-US" altLang="ko-KR" sz="2000" dirty="0"/>
              <a:t>. </a:t>
            </a:r>
            <a:endParaRPr lang="en-US" altLang="ko-KR" sz="2000" dirty="0" smtClean="0"/>
          </a:p>
          <a:p>
            <a:r>
              <a:rPr lang="en-US" altLang="ko-KR" sz="2000" dirty="0" err="1" smtClean="0"/>
              <a:t>JComponent</a:t>
            </a:r>
            <a:r>
              <a:rPr lang="en-US" altLang="ko-KR" sz="2000" dirty="0" smtClean="0"/>
              <a:t> </a:t>
            </a:r>
            <a:r>
              <a:rPr lang="ko-KR" altLang="en-US" sz="2000" dirty="0"/>
              <a:t>클래스에는 스윙 컴포넌트들이 공통적으로 가져야 하는 속성과 </a:t>
            </a:r>
            <a:r>
              <a:rPr lang="ko-KR" altLang="en-US" sz="2000" dirty="0" err="1"/>
              <a:t>메소드가</a:t>
            </a:r>
            <a:r>
              <a:rPr lang="ko-KR" altLang="en-US" sz="2000" dirty="0"/>
              <a:t> 포함되어 있다</a:t>
            </a:r>
            <a:r>
              <a:rPr lang="en-US" altLang="ko-KR" sz="2000" dirty="0"/>
              <a:t>. </a:t>
            </a:r>
            <a:endParaRPr lang="ko-KR" altLang="en-US" sz="20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23136949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중간점검</a:t>
            </a:r>
            <a:endParaRPr lang="ko-KR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4023" y="1778654"/>
            <a:ext cx="7171429" cy="175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370738919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 smtClean="0"/>
              <a:t>텍스트 컴포넌트</a:t>
            </a:r>
            <a:endParaRPr lang="ko-KR" altLang="en-US" sz="3600" dirty="0"/>
          </a:p>
        </p:txBody>
      </p:sp>
      <p:sp>
        <p:nvSpPr>
          <p:cNvPr id="1718284" name="Rectangle 12"/>
          <p:cNvSpPr>
            <a:spLocks noChangeArrowheads="1"/>
          </p:cNvSpPr>
          <p:nvPr/>
        </p:nvSpPr>
        <p:spPr bwMode="auto">
          <a:xfrm>
            <a:off x="0" y="3121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1718285" name="Rectangle 13"/>
          <p:cNvSpPr>
            <a:spLocks noChangeArrowheads="1"/>
          </p:cNvSpPr>
          <p:nvPr/>
        </p:nvSpPr>
        <p:spPr bwMode="auto">
          <a:xfrm>
            <a:off x="0" y="2900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013012" y="957824"/>
            <a:ext cx="7077630" cy="5535044"/>
            <a:chOff x="1013012" y="957824"/>
            <a:chExt cx="7077630" cy="5535044"/>
          </a:xfrm>
        </p:grpSpPr>
        <p:pic>
          <p:nvPicPr>
            <p:cNvPr id="2867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13012" y="957824"/>
              <a:ext cx="7068572" cy="33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67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16356" y="4264296"/>
              <a:ext cx="7074286" cy="22285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xmlns="" val="12678683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 err="1" smtClean="0"/>
              <a:t>JTextComponent</a:t>
            </a:r>
            <a:r>
              <a:rPr lang="en-US" altLang="ko-KR" sz="3600" dirty="0" smtClean="0"/>
              <a:t> </a:t>
            </a:r>
            <a:r>
              <a:rPr lang="ko-KR" altLang="en-US" sz="3600" dirty="0" smtClean="0"/>
              <a:t>클래스</a:t>
            </a:r>
            <a:endParaRPr lang="ko-KR" altLang="en-US" sz="3600" dirty="0"/>
          </a:p>
        </p:txBody>
      </p:sp>
      <p:sp>
        <p:nvSpPr>
          <p:cNvPr id="1719308" name="Rectangle 12"/>
          <p:cNvSpPr>
            <a:spLocks noChangeArrowheads="1"/>
          </p:cNvSpPr>
          <p:nvPr/>
        </p:nvSpPr>
        <p:spPr bwMode="auto">
          <a:xfrm>
            <a:off x="0" y="3121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1719309" name="Rectangle 13"/>
          <p:cNvSpPr>
            <a:spLocks noChangeArrowheads="1"/>
          </p:cNvSpPr>
          <p:nvPr/>
        </p:nvSpPr>
        <p:spPr bwMode="auto">
          <a:xfrm>
            <a:off x="0" y="2900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078691" y="1660152"/>
            <a:ext cx="4960000" cy="3103085"/>
            <a:chOff x="2078691" y="1660152"/>
            <a:chExt cx="4960000" cy="3103085"/>
          </a:xfrm>
        </p:grpSpPr>
        <p:pic>
          <p:nvPicPr>
            <p:cNvPr id="2969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078691" y="1660152"/>
              <a:ext cx="4960000" cy="2434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2680448" y="4455460"/>
              <a:ext cx="38458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맑은 고딕" pitchFamily="50" charset="-127"/>
                  <a:ea typeface="맑은 고딕" pitchFamily="50" charset="-127"/>
                </a:rPr>
                <a:t>그림</a:t>
              </a:r>
              <a:r>
                <a:rPr lang="en-US" altLang="ko-KR" sz="1400" dirty="0" smtClean="0">
                  <a:latin typeface="맑은 고딕" pitchFamily="50" charset="-127"/>
                  <a:ea typeface="맑은 고딕" pitchFamily="50" charset="-127"/>
                </a:rPr>
                <a:t>17-3. </a:t>
              </a:r>
              <a:r>
                <a:rPr lang="ko-KR" altLang="en-US" sz="1400" dirty="0" smtClean="0">
                  <a:latin typeface="맑은 고딕" pitchFamily="50" charset="-127"/>
                  <a:ea typeface="맑은 고딕" pitchFamily="50" charset="-127"/>
                </a:rPr>
                <a:t>텍스트 컴포넌트들의 상속 계층도</a:t>
              </a:r>
              <a:endParaRPr lang="ko-KR" altLang="en-US" sz="14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42833190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dirty="0" err="1" smtClean="0"/>
              <a:t>JTextComponent</a:t>
            </a:r>
            <a:r>
              <a:rPr lang="en-US" altLang="ko-KR" sz="3600" dirty="0" smtClean="0"/>
              <a:t> </a:t>
            </a:r>
            <a:r>
              <a:rPr lang="ko-KR" altLang="en-US" sz="3600" dirty="0" smtClean="0"/>
              <a:t>클래스</a:t>
            </a:r>
            <a:endParaRPr lang="ko-KR" altLang="en-US" sz="3600" dirty="0" smtClean="0"/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19050" y="31273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19461" name="_x88072008" descr="EMB000007b403b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77975" y="331788"/>
            <a:ext cx="639763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컴포넌트가 가진 데이터는 </a:t>
            </a:r>
            <a:r>
              <a:rPr lang="en-US" altLang="ko-KR" dirty="0" smtClean="0"/>
              <a:t>document</a:t>
            </a:r>
            <a:r>
              <a:rPr lang="ko-KR" altLang="en-US" dirty="0" smtClean="0"/>
              <a:t>라고 하는 이름의 인스턴스에 저장된다</a:t>
            </a:r>
            <a:r>
              <a:rPr lang="en-US" altLang="ko-KR" dirty="0" smtClean="0"/>
              <a:t>. document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MVC</a:t>
            </a:r>
            <a:r>
              <a:rPr lang="ko-KR" altLang="en-US" dirty="0" smtClean="0"/>
              <a:t>에서 모델</a:t>
            </a:r>
            <a:r>
              <a:rPr lang="en-US" altLang="ko-KR" dirty="0" smtClean="0"/>
              <a:t>(Model)</a:t>
            </a:r>
            <a:r>
              <a:rPr lang="ko-KR" altLang="en-US" dirty="0" smtClean="0"/>
              <a:t>에 해당한다</a:t>
            </a:r>
            <a:r>
              <a:rPr lang="en-US" altLang="ko-KR" dirty="0" smtClean="0"/>
              <a:t>. </a:t>
            </a:r>
            <a:endParaRPr lang="ko-KR" altLang="en-US" dirty="0" smtClean="0"/>
          </a:p>
          <a:p>
            <a:r>
              <a:rPr lang="ko-KR" altLang="en-US" dirty="0" smtClean="0"/>
              <a:t>“오려두기”</a:t>
            </a:r>
            <a:r>
              <a:rPr lang="en-US" altLang="ko-KR" dirty="0" smtClean="0"/>
              <a:t>, </a:t>
            </a:r>
            <a:r>
              <a:rPr lang="ko-KR" altLang="en-US" dirty="0" smtClean="0"/>
              <a:t>“복사하기”</a:t>
            </a:r>
            <a:r>
              <a:rPr lang="en-US" altLang="ko-KR" dirty="0" smtClean="0"/>
              <a:t>, </a:t>
            </a:r>
            <a:r>
              <a:rPr lang="ko-KR" altLang="en-US" dirty="0" smtClean="0"/>
              <a:t>“붙이기”</a:t>
            </a:r>
            <a:r>
              <a:rPr lang="en-US" altLang="ko-KR" dirty="0" smtClean="0"/>
              <a:t>, </a:t>
            </a:r>
            <a:r>
              <a:rPr lang="ko-KR" altLang="en-US" dirty="0" smtClean="0"/>
              <a:t>“삽입하기”와 같은 기본적인 텍스트 편집 기능을 제공한다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이들 기능들은 메뉴와 버튼들로 연결될 수 있다 </a:t>
            </a:r>
            <a:endParaRPr lang="en-US" altLang="ko-KR" dirty="0" smtClean="0"/>
          </a:p>
          <a:p>
            <a:r>
              <a:rPr lang="ko-KR" altLang="en-US" dirty="0" smtClean="0"/>
              <a:t>단축키 기능을 제공한다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무제한의 되돌림 기능</a:t>
            </a:r>
            <a:r>
              <a:rPr lang="en-US" altLang="ko-KR" dirty="0" smtClean="0"/>
              <a:t>(undo)</a:t>
            </a:r>
            <a:r>
              <a:rPr lang="ko-KR" altLang="en-US" dirty="0" smtClean="0"/>
              <a:t>과 다시하기 기능</a:t>
            </a:r>
            <a:r>
              <a:rPr lang="en-US" altLang="ko-KR" dirty="0" smtClean="0"/>
              <a:t>(redo)</a:t>
            </a:r>
            <a:r>
              <a:rPr lang="ko-KR" altLang="en-US" dirty="0" smtClean="0"/>
              <a:t>을 제공한다</a:t>
            </a:r>
            <a:r>
              <a:rPr lang="en-US" altLang="ko-KR" dirty="0" smtClean="0"/>
              <a:t>. </a:t>
            </a:r>
            <a:endParaRPr lang="ko-KR" altLang="en-US" dirty="0" smtClean="0"/>
          </a:p>
          <a:p>
            <a:r>
              <a:rPr lang="ko-KR" altLang="en-US" dirty="0" smtClean="0"/>
              <a:t>교체 가능한 </a:t>
            </a:r>
            <a:r>
              <a:rPr lang="ko-KR" altLang="en-US" dirty="0" err="1" smtClean="0"/>
              <a:t>카렛과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카렛</a:t>
            </a:r>
            <a:r>
              <a:rPr lang="ko-KR" altLang="en-US" dirty="0" smtClean="0"/>
              <a:t> 변경 </a:t>
            </a:r>
            <a:r>
              <a:rPr lang="ko-KR" altLang="en-US" dirty="0" err="1" smtClean="0"/>
              <a:t>리스터와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내비게이션</a:t>
            </a:r>
            <a:r>
              <a:rPr lang="ko-KR" altLang="en-US" dirty="0" smtClean="0"/>
              <a:t> 필터를 제공한다 </a:t>
            </a:r>
            <a:endParaRPr lang="ko-KR" altLang="en-US" b="1" dirty="0" smtClean="0"/>
          </a:p>
          <a:p>
            <a:r>
              <a:rPr lang="ko-KR" altLang="en-US" dirty="0" smtClean="0"/>
              <a:t>문서 필터를 제공한다</a:t>
            </a:r>
            <a:r>
              <a:rPr lang="en-US" altLang="ko-KR" dirty="0" smtClean="0"/>
              <a:t>. </a:t>
            </a:r>
            <a:endParaRPr lang="ko-KR" altLang="en-US" dirty="0" smtClean="0"/>
          </a:p>
          <a:p>
            <a:endParaRPr lang="ko-KR" altLang="en-US" dirty="0" smtClean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559" y="4379540"/>
            <a:ext cx="3132605" cy="2045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3976515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 smtClean="0"/>
              <a:t>속성 설정 기능</a:t>
            </a:r>
            <a:endParaRPr lang="ko-KR" altLang="en-US" sz="3600" dirty="0" smtClean="0"/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19050" y="31273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19461" name="_x88072008" descr="EMB000007b403b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77975" y="331788"/>
            <a:ext cx="639763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7483" y="1564342"/>
            <a:ext cx="7051429" cy="1462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3976515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 smtClean="0"/>
              <a:t>텍스트 편집 기능</a:t>
            </a:r>
            <a:endParaRPr lang="ko-KR" altLang="en-US" sz="3600" dirty="0"/>
          </a:p>
        </p:txBody>
      </p:sp>
      <p:sp>
        <p:nvSpPr>
          <p:cNvPr id="1720332" name="Rectangle 12"/>
          <p:cNvSpPr>
            <a:spLocks noChangeArrowheads="1"/>
          </p:cNvSpPr>
          <p:nvPr/>
        </p:nvSpPr>
        <p:spPr bwMode="auto">
          <a:xfrm>
            <a:off x="0" y="3121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1720333" name="Rectangle 13"/>
          <p:cNvSpPr>
            <a:spLocks noChangeArrowheads="1"/>
          </p:cNvSpPr>
          <p:nvPr/>
        </p:nvSpPr>
        <p:spPr bwMode="auto">
          <a:xfrm>
            <a:off x="0" y="2900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0942" y="1298763"/>
            <a:ext cx="7108572" cy="3405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2527749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34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6574" y="389965"/>
            <a:ext cx="7789862" cy="571500"/>
          </a:xfrm>
        </p:spPr>
        <p:txBody>
          <a:bodyPr/>
          <a:lstStyle/>
          <a:p>
            <a:r>
              <a:rPr lang="ko-KR" altLang="en-US" sz="3600" dirty="0" err="1" smtClean="0"/>
              <a:t>카렛</a:t>
            </a:r>
            <a:r>
              <a:rPr lang="ko-KR" altLang="en-US" sz="3600" dirty="0" smtClean="0"/>
              <a:t> 조작 기능</a:t>
            </a:r>
            <a:endParaRPr lang="ko-KR" altLang="en-US" sz="3600" dirty="0"/>
          </a:p>
        </p:txBody>
      </p:sp>
      <p:sp>
        <p:nvSpPr>
          <p:cNvPr id="1721356" name="Rectangle 12"/>
          <p:cNvSpPr>
            <a:spLocks noChangeArrowheads="1"/>
          </p:cNvSpPr>
          <p:nvPr/>
        </p:nvSpPr>
        <p:spPr bwMode="auto">
          <a:xfrm>
            <a:off x="0" y="3121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1721357" name="Rectangle 13"/>
          <p:cNvSpPr>
            <a:spLocks noChangeArrowheads="1"/>
          </p:cNvSpPr>
          <p:nvPr/>
        </p:nvSpPr>
        <p:spPr bwMode="auto">
          <a:xfrm>
            <a:off x="0" y="2900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1721376" name="Rectangle 32"/>
          <p:cNvSpPr>
            <a:spLocks noChangeArrowheads="1"/>
          </p:cNvSpPr>
          <p:nvPr/>
        </p:nvSpPr>
        <p:spPr bwMode="auto">
          <a:xfrm>
            <a:off x="0" y="26114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1721380" name="Rectangle 36"/>
          <p:cNvSpPr>
            <a:spLocks noChangeArrowheads="1"/>
          </p:cNvSpPr>
          <p:nvPr/>
        </p:nvSpPr>
        <p:spPr bwMode="auto">
          <a:xfrm>
            <a:off x="0" y="28082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8166" y="1384488"/>
            <a:ext cx="7097143" cy="1108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2105358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 smtClean="0"/>
              <a:t>텍스트의 입출력</a:t>
            </a:r>
            <a:endParaRPr lang="ko-KR" altLang="en-US" sz="36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1270" y="1647265"/>
            <a:ext cx="7125715" cy="1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63692999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 smtClean="0"/>
              <a:t>중간점검</a:t>
            </a:r>
            <a:endParaRPr lang="ko-KR" altLang="en-US" sz="3600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2659" y="1699373"/>
            <a:ext cx="7148572" cy="2548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718692910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/>
            <a:r>
              <a:rPr lang="ko-KR" altLang="en-US" dirty="0" smtClean="0"/>
              <a:t>텍스트 필드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 smtClean="0"/>
          </a:p>
          <a:p>
            <a:r>
              <a:rPr lang="ko-KR" altLang="en-US" dirty="0" smtClean="0"/>
              <a:t>텍스트 필드</a:t>
            </a:r>
            <a:r>
              <a:rPr lang="en-US" altLang="ko-KR" dirty="0" smtClean="0"/>
              <a:t>(text field)</a:t>
            </a:r>
            <a:r>
              <a:rPr lang="ko-KR" altLang="en-US" dirty="0" smtClean="0"/>
              <a:t>는 입력이 가능한 한 줄의 텍스트 필드를 만드는 데 사용된다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편집을 가능하게 할 수도 있고 불가능하게 할 수도 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99422" y="3022227"/>
            <a:ext cx="4819650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57564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JComponent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32684" y="1389395"/>
            <a:ext cx="5969713" cy="3729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711451738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 err="1" smtClean="0"/>
              <a:t>생성자와</a:t>
            </a:r>
            <a:r>
              <a:rPr lang="ko-KR" altLang="en-US" sz="3600" dirty="0" smtClean="0"/>
              <a:t> </a:t>
            </a:r>
            <a:r>
              <a:rPr lang="ko-KR" altLang="en-US" sz="3600" dirty="0" err="1" smtClean="0"/>
              <a:t>메소드</a:t>
            </a:r>
            <a:endParaRPr lang="ko-KR" altLang="en-US" sz="3600" dirty="0"/>
          </a:p>
        </p:txBody>
      </p:sp>
      <p:sp>
        <p:nvSpPr>
          <p:cNvPr id="1726476" name="Rectangle 12"/>
          <p:cNvSpPr>
            <a:spLocks noChangeArrowheads="1"/>
          </p:cNvSpPr>
          <p:nvPr/>
        </p:nvSpPr>
        <p:spPr bwMode="auto">
          <a:xfrm>
            <a:off x="0" y="3121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1726477" name="Rectangle 13"/>
          <p:cNvSpPr>
            <a:spLocks noChangeArrowheads="1"/>
          </p:cNvSpPr>
          <p:nvPr/>
        </p:nvSpPr>
        <p:spPr bwMode="auto">
          <a:xfrm>
            <a:off x="0" y="2900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026180" y="1241892"/>
            <a:ext cx="7148418" cy="4816534"/>
            <a:chOff x="1088933" y="1403257"/>
            <a:chExt cx="7148418" cy="4816534"/>
          </a:xfrm>
        </p:grpSpPr>
        <p:pic>
          <p:nvPicPr>
            <p:cNvPr id="3789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29553" y="1403257"/>
              <a:ext cx="7091429" cy="1914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89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21709" y="3607708"/>
              <a:ext cx="7108572" cy="4857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892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103360" y="4254433"/>
              <a:ext cx="7114286" cy="274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893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100935" y="4717177"/>
              <a:ext cx="7102858" cy="2914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894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094493" y="5101699"/>
              <a:ext cx="7142858" cy="2971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895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101988" y="5509203"/>
              <a:ext cx="7125715" cy="2857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896" name="Picture 8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088933" y="5934076"/>
              <a:ext cx="7137143" cy="2857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xmlns="" val="32305351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 err="1" smtClean="0"/>
              <a:t>생성자와</a:t>
            </a:r>
            <a:r>
              <a:rPr lang="ko-KR" altLang="en-US" sz="3600" dirty="0" smtClean="0"/>
              <a:t> </a:t>
            </a:r>
            <a:r>
              <a:rPr lang="ko-KR" altLang="en-US" sz="3600" dirty="0" err="1" smtClean="0"/>
              <a:t>메소드</a:t>
            </a:r>
            <a:endParaRPr lang="ko-KR" altLang="en-US" sz="3600" dirty="0"/>
          </a:p>
        </p:txBody>
      </p:sp>
      <p:sp>
        <p:nvSpPr>
          <p:cNvPr id="1726476" name="Rectangle 12"/>
          <p:cNvSpPr>
            <a:spLocks noChangeArrowheads="1"/>
          </p:cNvSpPr>
          <p:nvPr/>
        </p:nvSpPr>
        <p:spPr bwMode="auto">
          <a:xfrm>
            <a:off x="0" y="3121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1726477" name="Rectangle 13"/>
          <p:cNvSpPr>
            <a:spLocks noChangeArrowheads="1"/>
          </p:cNvSpPr>
          <p:nvPr/>
        </p:nvSpPr>
        <p:spPr bwMode="auto">
          <a:xfrm>
            <a:off x="0" y="2900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1976" y="1467970"/>
            <a:ext cx="7102858" cy="379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2305351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500" name="Rectangle 12"/>
          <p:cNvSpPr>
            <a:spLocks noChangeArrowheads="1"/>
          </p:cNvSpPr>
          <p:nvPr/>
        </p:nvSpPr>
        <p:spPr bwMode="auto">
          <a:xfrm>
            <a:off x="0" y="3121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1727501" name="Rectangle 13"/>
          <p:cNvSpPr>
            <a:spLocks noChangeArrowheads="1"/>
          </p:cNvSpPr>
          <p:nvPr/>
        </p:nvSpPr>
        <p:spPr bwMode="auto">
          <a:xfrm>
            <a:off x="0" y="2900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</a:t>
            </a:r>
            <a:endParaRPr lang="ko-KR" altLang="en-US" dirty="0"/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4059" y="1293164"/>
            <a:ext cx="7160000" cy="3097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4816229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예제</a:t>
            </a:r>
          </a:p>
        </p:txBody>
      </p:sp>
      <p:sp>
        <p:nvSpPr>
          <p:cNvPr id="1728524" name="Rectangle 12"/>
          <p:cNvSpPr>
            <a:spLocks noChangeArrowheads="1"/>
          </p:cNvSpPr>
          <p:nvPr/>
        </p:nvSpPr>
        <p:spPr bwMode="auto">
          <a:xfrm>
            <a:off x="0" y="3121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1728525" name="Rectangle 13"/>
          <p:cNvSpPr>
            <a:spLocks noChangeArrowheads="1"/>
          </p:cNvSpPr>
          <p:nvPr/>
        </p:nvSpPr>
        <p:spPr bwMode="auto">
          <a:xfrm>
            <a:off x="0" y="2900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365" y="1452562"/>
            <a:ext cx="8828572" cy="383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0720372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예제</a:t>
            </a:r>
          </a:p>
        </p:txBody>
      </p:sp>
      <p:sp>
        <p:nvSpPr>
          <p:cNvPr id="1730563" name="Rectangle 3"/>
          <p:cNvSpPr>
            <a:spLocks noChangeArrowheads="1"/>
          </p:cNvSpPr>
          <p:nvPr/>
        </p:nvSpPr>
        <p:spPr bwMode="auto">
          <a:xfrm>
            <a:off x="0" y="3121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1730564" name="Rectangle 4"/>
          <p:cNvSpPr>
            <a:spLocks noChangeArrowheads="1"/>
          </p:cNvSpPr>
          <p:nvPr/>
        </p:nvSpPr>
        <p:spPr bwMode="auto">
          <a:xfrm>
            <a:off x="0" y="2900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1730583" name="Rectangle 23"/>
          <p:cNvSpPr>
            <a:spLocks noChangeArrowheads="1"/>
          </p:cNvSpPr>
          <p:nvPr/>
        </p:nvSpPr>
        <p:spPr bwMode="auto">
          <a:xfrm>
            <a:off x="0" y="26114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1730584" name="Rectangle 24"/>
          <p:cNvSpPr>
            <a:spLocks noChangeArrowheads="1"/>
          </p:cNvSpPr>
          <p:nvPr/>
        </p:nvSpPr>
        <p:spPr bwMode="auto">
          <a:xfrm>
            <a:off x="0" y="28082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399" y="1604963"/>
            <a:ext cx="8771429" cy="3468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9513670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패스워드 필드</a:t>
            </a:r>
            <a:endParaRPr lang="ko-KR" alt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8847" y="1665755"/>
            <a:ext cx="7120000" cy="1405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166045319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형식화 텍스트 필드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 smtClean="0"/>
          </a:p>
          <a:p>
            <a:r>
              <a:rPr lang="ko-KR" altLang="en-US" dirty="0" smtClean="0"/>
              <a:t>❶은 </a:t>
            </a:r>
            <a:r>
              <a:rPr lang="en-US" altLang="ko-KR" dirty="0" err="1" smtClean="0"/>
              <a:t>JFormattedField</a:t>
            </a:r>
            <a:r>
              <a:rPr lang="ko-KR" altLang="en-US" dirty="0" smtClean="0"/>
              <a:t>의 객체를 생성한다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생성자에는</a:t>
            </a:r>
            <a:r>
              <a:rPr lang="ko-KR" altLang="en-US" dirty="0" smtClean="0"/>
              <a:t> 날짜 변환을 담당하는 </a:t>
            </a:r>
            <a:r>
              <a:rPr lang="ko-KR" altLang="en-US" dirty="0" err="1" smtClean="0"/>
              <a:t>포매터</a:t>
            </a:r>
            <a:r>
              <a:rPr lang="ko-KR" altLang="en-US" dirty="0" smtClean="0"/>
              <a:t> 객체가 매개변수 </a:t>
            </a:r>
            <a:r>
              <a:rPr lang="ko-KR" altLang="en-US" dirty="0" err="1" smtClean="0"/>
              <a:t>로</a:t>
            </a:r>
            <a:r>
              <a:rPr lang="ko-KR" altLang="en-US" dirty="0" smtClean="0"/>
              <a:t> 주어져 있다</a:t>
            </a:r>
            <a:r>
              <a:rPr lang="en-US" altLang="ko-KR" dirty="0" smtClean="0"/>
              <a:t>. </a:t>
            </a:r>
            <a:endParaRPr lang="en-US" altLang="ko-KR" dirty="0" smtClean="0"/>
          </a:p>
          <a:p>
            <a:r>
              <a:rPr lang="ko-KR" altLang="en-US" dirty="0" smtClean="0"/>
              <a:t>❷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dateField</a:t>
            </a:r>
            <a:r>
              <a:rPr lang="ko-KR" altLang="en-US" dirty="0" smtClean="0"/>
              <a:t>의 “값</a:t>
            </a:r>
            <a:r>
              <a:rPr lang="en-US" altLang="ko-KR" dirty="0" smtClean="0"/>
              <a:t>(value)</a:t>
            </a:r>
            <a:r>
              <a:rPr lang="ko-KR" altLang="en-US" dirty="0" smtClean="0"/>
              <a:t>” 속성을 현재 날짜로 설정한다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❸은 “값</a:t>
            </a:r>
            <a:r>
              <a:rPr lang="en-US" altLang="ko-KR" dirty="0" smtClean="0"/>
              <a:t>(value)</a:t>
            </a:r>
            <a:r>
              <a:rPr lang="ko-KR" altLang="en-US" dirty="0" smtClean="0"/>
              <a:t>” 속성이 변경되면 현재의 객체가 </a:t>
            </a:r>
            <a:r>
              <a:rPr lang="ko-KR" altLang="en-US" dirty="0" err="1" smtClean="0"/>
              <a:t>리스너로</a:t>
            </a:r>
            <a:r>
              <a:rPr lang="ko-KR" altLang="en-US" dirty="0" smtClean="0"/>
              <a:t> 호출되도록 등록한다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형식화 텍스트 필드 의 값이 변경되면 현재 객체의 </a:t>
            </a:r>
            <a:r>
              <a:rPr lang="en-US" altLang="ko-KR" dirty="0" err="1" smtClean="0"/>
              <a:t>propertyChange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호출된다</a:t>
            </a:r>
            <a:r>
              <a:rPr lang="en-US" altLang="ko-KR" dirty="0" smtClean="0"/>
              <a:t>. </a:t>
            </a:r>
            <a:endParaRPr lang="en-US" altLang="ko-KR" dirty="0" smtClean="0"/>
          </a:p>
          <a:p>
            <a:pPr>
              <a:buNone/>
            </a:pPr>
            <a:endParaRPr lang="ko-KR" alt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4378" y="1411382"/>
            <a:ext cx="7131429" cy="742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166045319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295" name="Rectangle 3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 smtClean="0"/>
              <a:t>예제</a:t>
            </a:r>
            <a:endParaRPr lang="ko-KR" altLang="en-US" sz="3600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9553" y="1502429"/>
            <a:ext cx="7137143" cy="30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290" name="Rectangle 2"/>
          <p:cNvSpPr>
            <a:spLocks noChangeArrowheads="1"/>
          </p:cNvSpPr>
          <p:nvPr/>
        </p:nvSpPr>
        <p:spPr bwMode="auto">
          <a:xfrm>
            <a:off x="1692275" y="476250"/>
            <a:ext cx="184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latinLnBrk="1" hangingPunct="1"/>
            <a:endParaRPr kumimoji="1" lang="ko-KR" altLang="en-US">
              <a:latin typeface="HY엽서L" pitchFamily="18" charset="-127"/>
              <a:ea typeface="HY엽서L" pitchFamily="18" charset="-127"/>
            </a:endParaRPr>
          </a:p>
          <a:p>
            <a:endParaRPr kumimoji="1" lang="ko-KR" altLang="en-US">
              <a:latin typeface="HY엽서L" pitchFamily="18" charset="-127"/>
              <a:ea typeface="HY엽서L" pitchFamily="18" charset="-127"/>
            </a:endParaRPr>
          </a:p>
        </p:txBody>
      </p:sp>
      <p:sp>
        <p:nvSpPr>
          <p:cNvPr id="1676291" name="Rectangle 3"/>
          <p:cNvSpPr>
            <a:spLocks noChangeArrowheads="1"/>
          </p:cNvSpPr>
          <p:nvPr/>
        </p:nvSpPr>
        <p:spPr bwMode="auto">
          <a:xfrm>
            <a:off x="1685925" y="1328738"/>
            <a:ext cx="371316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1676292" name="Rectangle 4"/>
          <p:cNvSpPr>
            <a:spLocks noChangeArrowheads="1"/>
          </p:cNvSpPr>
          <p:nvPr/>
        </p:nvSpPr>
        <p:spPr bwMode="auto">
          <a:xfrm>
            <a:off x="1685925" y="1328738"/>
            <a:ext cx="371316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1676294" name="Rectangle 6"/>
          <p:cNvSpPr>
            <a:spLocks noChangeArrowheads="1"/>
          </p:cNvSpPr>
          <p:nvPr/>
        </p:nvSpPr>
        <p:spPr bwMode="auto">
          <a:xfrm>
            <a:off x="1685925" y="1328738"/>
            <a:ext cx="371316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58285" y="0"/>
            <a:ext cx="9085715" cy="6398322"/>
            <a:chOff x="-125506" y="-376517"/>
            <a:chExt cx="9085715" cy="6398322"/>
          </a:xfrm>
        </p:grpSpPr>
        <p:grpSp>
          <p:nvGrpSpPr>
            <p:cNvPr id="17" name="그룹 16"/>
            <p:cNvGrpSpPr/>
            <p:nvPr/>
          </p:nvGrpSpPr>
          <p:grpSpPr>
            <a:xfrm>
              <a:off x="-125506" y="-376517"/>
              <a:ext cx="9085715" cy="5805055"/>
              <a:chOff x="0" y="690003"/>
              <a:chExt cx="9085715" cy="5805055"/>
            </a:xfrm>
          </p:grpSpPr>
          <p:pic>
            <p:nvPicPr>
              <p:cNvPr id="46082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0" y="1255058"/>
                <a:ext cx="9085715" cy="524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15" name="그룹 14"/>
              <p:cNvGrpSpPr/>
              <p:nvPr/>
            </p:nvGrpSpPr>
            <p:grpSpPr>
              <a:xfrm>
                <a:off x="6263528" y="690003"/>
                <a:ext cx="2339570" cy="2377569"/>
                <a:chOff x="6263528" y="690003"/>
                <a:chExt cx="2339570" cy="2377569"/>
              </a:xfrm>
            </p:grpSpPr>
            <p:grpSp>
              <p:nvGrpSpPr>
                <p:cNvPr id="13" name="그룹 12"/>
                <p:cNvGrpSpPr/>
                <p:nvPr/>
              </p:nvGrpSpPr>
              <p:grpSpPr>
                <a:xfrm>
                  <a:off x="6263528" y="690003"/>
                  <a:ext cx="2339570" cy="939304"/>
                  <a:chOff x="6442822" y="698968"/>
                  <a:chExt cx="2339570" cy="939304"/>
                </a:xfrm>
              </p:grpSpPr>
              <p:pic>
                <p:nvPicPr>
                  <p:cNvPr id="46083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/>
                  <a:srcRect/>
                  <a:stretch>
                    <a:fillRect/>
                  </a:stretch>
                </p:blipFill>
                <p:spPr bwMode="auto">
                  <a:xfrm>
                    <a:off x="6593821" y="698968"/>
                    <a:ext cx="2188571" cy="73714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6084" name="Picture 4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auto">
                  <a:xfrm>
                    <a:off x="6442822" y="1409701"/>
                    <a:ext cx="240000" cy="22857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pic>
              <p:nvPicPr>
                <p:cNvPr id="46085" name="Picture 5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7607954" y="1416143"/>
                  <a:ext cx="885715" cy="165142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  <p:pic>
          <p:nvPicPr>
            <p:cNvPr id="46086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816415" y="5427519"/>
              <a:ext cx="7142858" cy="594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1" name="직사각형 20"/>
          <p:cNvSpPr/>
          <p:nvPr/>
        </p:nvSpPr>
        <p:spPr bwMode="auto">
          <a:xfrm>
            <a:off x="175491" y="0"/>
            <a:ext cx="766618" cy="56341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314" name="Rectangle 2"/>
          <p:cNvSpPr>
            <a:spLocks noChangeArrowheads="1"/>
          </p:cNvSpPr>
          <p:nvPr/>
        </p:nvSpPr>
        <p:spPr bwMode="auto">
          <a:xfrm>
            <a:off x="0" y="24685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167731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 smtClean="0"/>
              <a:t>중간점검</a:t>
            </a:r>
            <a:endParaRPr lang="ko-KR" altLang="en-US" sz="3600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4376" y="1599921"/>
            <a:ext cx="7137143" cy="1742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컴포넌트의 외관 변경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5058" y="1399055"/>
            <a:ext cx="6882741" cy="3011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711451738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 smtClean="0"/>
              <a:t>텍스트 영역</a:t>
            </a:r>
            <a:endParaRPr lang="ko-KR" altLang="en-US" sz="3600" dirty="0"/>
          </a:p>
        </p:txBody>
      </p:sp>
      <p:sp>
        <p:nvSpPr>
          <p:cNvPr id="1700868" name="Rectangle 4"/>
          <p:cNvSpPr>
            <a:spLocks noChangeArrowheads="1"/>
          </p:cNvSpPr>
          <p:nvPr/>
        </p:nvSpPr>
        <p:spPr bwMode="auto">
          <a:xfrm>
            <a:off x="19050" y="31273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94765" y="1055594"/>
            <a:ext cx="8212138" cy="1463488"/>
          </a:xfrm>
        </p:spPr>
        <p:txBody>
          <a:bodyPr/>
          <a:lstStyle/>
          <a:p>
            <a:endParaRPr lang="ko-KR" altLang="en-US" dirty="0" smtClean="0"/>
          </a:p>
          <a:p>
            <a:r>
              <a:rPr lang="ko-KR" altLang="en-US" dirty="0" smtClean="0"/>
              <a:t>텍스트 영역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TextArea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은 </a:t>
            </a:r>
            <a:r>
              <a:rPr lang="ko-KR" altLang="en-US" dirty="0" smtClean="0"/>
              <a:t>앞의 텍스트 필드와 비슷하지만 한 줄이 아니라 여러 줄의 텍스트가 들어 갈 수 있다</a:t>
            </a:r>
            <a:r>
              <a:rPr lang="en-US" altLang="ko-KR" dirty="0" smtClean="0"/>
              <a:t>. </a:t>
            </a:r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91436" y="2237535"/>
            <a:ext cx="2011429" cy="2451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101789" y="4894730"/>
            <a:ext cx="2052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그림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17-4.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텍스트 영역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161397" y="372035"/>
            <a:ext cx="7789862" cy="571500"/>
          </a:xfrm>
        </p:spPr>
        <p:txBody>
          <a:bodyPr/>
          <a:lstStyle/>
          <a:p>
            <a:r>
              <a:rPr lang="ko-KR" altLang="en-US" dirty="0" smtClean="0"/>
              <a:t>사용방법</a:t>
            </a:r>
            <a:endParaRPr lang="ko-KR" altLang="en-US" dirty="0"/>
          </a:p>
        </p:txBody>
      </p:sp>
      <p:sp>
        <p:nvSpPr>
          <p:cNvPr id="1678340" name="Rectangle 4"/>
          <p:cNvSpPr>
            <a:spLocks noChangeArrowheads="1"/>
          </p:cNvSpPr>
          <p:nvPr/>
        </p:nvSpPr>
        <p:spPr bwMode="auto">
          <a:xfrm>
            <a:off x="0" y="273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1270" y="1465450"/>
            <a:ext cx="7120000" cy="1377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98935" y="3209043"/>
            <a:ext cx="7148572" cy="308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28581" y="3841318"/>
            <a:ext cx="7125715" cy="31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37817" y="4461020"/>
            <a:ext cx="7125715" cy="2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1952" y="986119"/>
            <a:ext cx="7114286" cy="5057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4304" y="6034215"/>
            <a:ext cx="7102858" cy="35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3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 smtClean="0"/>
              <a:t>예제</a:t>
            </a:r>
            <a:endParaRPr lang="ko-KR" altLang="en-US" sz="3600" dirty="0"/>
          </a:p>
        </p:txBody>
      </p:sp>
      <p:grpSp>
        <p:nvGrpSpPr>
          <p:cNvPr id="6" name="그룹 5"/>
          <p:cNvGrpSpPr/>
          <p:nvPr/>
        </p:nvGrpSpPr>
        <p:grpSpPr>
          <a:xfrm>
            <a:off x="871554" y="1046630"/>
            <a:ext cx="8085715" cy="5171765"/>
            <a:chOff x="871554" y="1046630"/>
            <a:chExt cx="8085715" cy="5171765"/>
          </a:xfrm>
        </p:grpSpPr>
        <p:pic>
          <p:nvPicPr>
            <p:cNvPr id="5120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78541" y="1046630"/>
              <a:ext cx="7114286" cy="19657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20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71554" y="2984109"/>
              <a:ext cx="8085715" cy="3234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</a:t>
            </a:r>
            <a:endParaRPr lang="ko-KR" alt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5459" y="1462648"/>
            <a:ext cx="8262858" cy="3262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8644" y="398929"/>
            <a:ext cx="7789862" cy="571500"/>
          </a:xfrm>
        </p:spPr>
        <p:txBody>
          <a:bodyPr/>
          <a:lstStyle/>
          <a:p>
            <a:r>
              <a:rPr lang="ko-KR" altLang="en-US" dirty="0" smtClean="0"/>
              <a:t>종합예제</a:t>
            </a:r>
            <a:endParaRPr lang="ko-KR" altLang="en-US" dirty="0"/>
          </a:p>
        </p:txBody>
      </p:sp>
      <p:sp>
        <p:nvSpPr>
          <p:cNvPr id="1682435" name="Rectangle 3"/>
          <p:cNvSpPr>
            <a:spLocks noChangeArrowheads="1"/>
          </p:cNvSpPr>
          <p:nvPr/>
        </p:nvSpPr>
        <p:spPr bwMode="auto">
          <a:xfrm>
            <a:off x="0" y="31130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2330" y="1410541"/>
            <a:ext cx="7137143" cy="3045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예제</a:t>
            </a:r>
          </a:p>
        </p:txBody>
      </p:sp>
      <p:sp>
        <p:nvSpPr>
          <p:cNvPr id="1705997" name="Rectangle 13"/>
          <p:cNvSpPr>
            <a:spLocks noChangeArrowheads="1"/>
          </p:cNvSpPr>
          <p:nvPr/>
        </p:nvSpPr>
        <p:spPr bwMode="auto">
          <a:xfrm>
            <a:off x="0" y="3121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1705998" name="Rectangle 14"/>
          <p:cNvSpPr>
            <a:spLocks noChangeArrowheads="1"/>
          </p:cNvSpPr>
          <p:nvPr/>
        </p:nvSpPr>
        <p:spPr bwMode="auto">
          <a:xfrm>
            <a:off x="0" y="2900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5436" y="1299883"/>
            <a:ext cx="7131429" cy="4788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예제</a:t>
            </a:r>
          </a:p>
        </p:txBody>
      </p:sp>
      <p:sp>
        <p:nvSpPr>
          <p:cNvPr id="1707021" name="Rectangle 13"/>
          <p:cNvSpPr>
            <a:spLocks noChangeArrowheads="1"/>
          </p:cNvSpPr>
          <p:nvPr/>
        </p:nvSpPr>
        <p:spPr bwMode="auto">
          <a:xfrm>
            <a:off x="0" y="3121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1707022" name="Rectangle 14"/>
          <p:cNvSpPr>
            <a:spLocks noChangeArrowheads="1"/>
          </p:cNvSpPr>
          <p:nvPr/>
        </p:nvSpPr>
        <p:spPr bwMode="auto">
          <a:xfrm>
            <a:off x="0" y="2900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770966" y="1210235"/>
            <a:ext cx="7963250" cy="4926295"/>
            <a:chOff x="770966" y="1210235"/>
            <a:chExt cx="7963250" cy="4926295"/>
          </a:xfrm>
        </p:grpSpPr>
        <p:pic>
          <p:nvPicPr>
            <p:cNvPr id="5529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24626"/>
            <a:stretch>
              <a:fillRect/>
            </a:stretch>
          </p:blipFill>
          <p:spPr bwMode="auto">
            <a:xfrm>
              <a:off x="770966" y="1210235"/>
              <a:ext cx="7148572" cy="1490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29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79930" y="2690815"/>
              <a:ext cx="7954286" cy="34457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 smtClean="0"/>
              <a:t>중간점검</a:t>
            </a:r>
            <a:endParaRPr lang="ko-KR" altLang="en-US" sz="3600" dirty="0"/>
          </a:p>
        </p:txBody>
      </p:sp>
      <p:sp>
        <p:nvSpPr>
          <p:cNvPr id="1708044" name="Rectangle 12"/>
          <p:cNvSpPr>
            <a:spLocks noChangeArrowheads="1"/>
          </p:cNvSpPr>
          <p:nvPr/>
        </p:nvSpPr>
        <p:spPr bwMode="auto">
          <a:xfrm>
            <a:off x="0" y="3121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1708045" name="Rectangle 13"/>
          <p:cNvSpPr>
            <a:spLocks noChangeArrowheads="1"/>
          </p:cNvSpPr>
          <p:nvPr/>
        </p:nvSpPr>
        <p:spPr bwMode="auto">
          <a:xfrm>
            <a:off x="0" y="2900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1708046" name="Rectangle 14"/>
          <p:cNvSpPr>
            <a:spLocks noChangeArrowheads="1"/>
          </p:cNvSpPr>
          <p:nvPr/>
        </p:nvSpPr>
        <p:spPr bwMode="auto">
          <a:xfrm>
            <a:off x="0" y="30337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1708065" name="Rectangle 33"/>
          <p:cNvSpPr>
            <a:spLocks noChangeArrowheads="1"/>
          </p:cNvSpPr>
          <p:nvPr/>
        </p:nvSpPr>
        <p:spPr bwMode="auto">
          <a:xfrm>
            <a:off x="0" y="26257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1708069" name="Rectangle 37"/>
          <p:cNvSpPr>
            <a:spLocks noChangeArrowheads="1"/>
          </p:cNvSpPr>
          <p:nvPr/>
        </p:nvSpPr>
        <p:spPr bwMode="auto">
          <a:xfrm>
            <a:off x="0" y="29638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2306" y="1810031"/>
            <a:ext cx="7171429" cy="1662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 smtClean="0"/>
              <a:t>스크롤 패널</a:t>
            </a:r>
            <a:endParaRPr lang="ko-KR" altLang="en-US" sz="3600" dirty="0"/>
          </a:p>
        </p:txBody>
      </p:sp>
      <p:sp>
        <p:nvSpPr>
          <p:cNvPr id="1710084" name="Rectangle 4"/>
          <p:cNvSpPr>
            <a:spLocks noChangeArrowheads="1"/>
          </p:cNvSpPr>
          <p:nvPr/>
        </p:nvSpPr>
        <p:spPr bwMode="auto">
          <a:xfrm>
            <a:off x="19050" y="31273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1710085" name="_x88072008" descr="EMB000007b403b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77975" y="331788"/>
            <a:ext cx="639763" cy="63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685800" y="1136277"/>
            <a:ext cx="8212138" cy="2306170"/>
          </a:xfrm>
        </p:spPr>
        <p:txBody>
          <a:bodyPr/>
          <a:lstStyle/>
          <a:p>
            <a:r>
              <a:rPr lang="ko-KR" altLang="en-US" dirty="0" smtClean="0"/>
              <a:t>스크롤 페인</a:t>
            </a:r>
            <a:r>
              <a:rPr lang="en-US" altLang="ko-KR" b="1" dirty="0" smtClean="0"/>
              <a:t>(scroll pane)</a:t>
            </a:r>
            <a:r>
              <a:rPr lang="ko-KR" altLang="en-US" dirty="0" smtClean="0"/>
              <a:t>은 컴포넌트에 스크롤 기능을 제공한다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 smtClean="0"/>
          </a:p>
          <a:p>
            <a:pPr>
              <a:buNone/>
            </a:pPr>
            <a:r>
              <a:rPr lang="ko-KR" altLang="en-US" dirty="0" smtClean="0"/>
              <a:t>    ❶</a:t>
            </a:r>
            <a:r>
              <a:rPr lang="ko-KR" altLang="en-US" dirty="0" smtClean="0"/>
              <a:t>은 텍스트 영역 객체를 포함하고 있는 </a:t>
            </a:r>
            <a:r>
              <a:rPr lang="en-US" altLang="ko-KR" dirty="0" err="1" smtClean="0"/>
              <a:t>JScrollPane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객체를 </a:t>
            </a:r>
            <a:r>
              <a:rPr lang="ko-KR" altLang="en-US" dirty="0" smtClean="0"/>
              <a:t>생성한         </a:t>
            </a:r>
            <a:r>
              <a:rPr lang="en-US" altLang="ko-KR" dirty="0" smtClean="0"/>
              <a:t> </a:t>
            </a:r>
            <a:endParaRPr lang="ko-KR" altLang="en-US" dirty="0" smtClean="0"/>
          </a:p>
          <a:p>
            <a:pPr>
              <a:buNone/>
            </a:pPr>
            <a:r>
              <a:rPr lang="en-US" altLang="ko-KR" dirty="0" smtClean="0"/>
              <a:t>       </a:t>
            </a:r>
            <a:r>
              <a:rPr lang="ko-KR" altLang="en-US" dirty="0" smtClean="0"/>
              <a:t>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1815" y="1785938"/>
            <a:ext cx="7120000" cy="508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93758" y="3280216"/>
            <a:ext cx="5857143" cy="2428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769833" y="5956916"/>
            <a:ext cx="4296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그림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17-5.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텍스트 영역을 스크롤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페인에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넣은 결과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컴포넌트의 상태 변경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3318" y="1368518"/>
            <a:ext cx="7125334" cy="2692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711451738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 err="1" smtClean="0"/>
              <a:t>생성자</a:t>
            </a:r>
            <a:endParaRPr lang="ko-KR" altLang="en-US" sz="3600" dirty="0"/>
          </a:p>
        </p:txBody>
      </p:sp>
      <p:sp>
        <p:nvSpPr>
          <p:cNvPr id="1709061" name="Rectangle 5"/>
          <p:cNvSpPr>
            <a:spLocks noChangeArrowheads="1"/>
          </p:cNvSpPr>
          <p:nvPr/>
        </p:nvSpPr>
        <p:spPr bwMode="auto">
          <a:xfrm>
            <a:off x="0" y="24685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6443" y="1206024"/>
            <a:ext cx="7097143" cy="3902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35704" y="5348007"/>
            <a:ext cx="7125715" cy="7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 smtClean="0"/>
              <a:t>중간점검</a:t>
            </a:r>
            <a:endParaRPr lang="ko-KR" altLang="en-US" sz="3600" dirty="0"/>
          </a:p>
        </p:txBody>
      </p:sp>
      <p:sp>
        <p:nvSpPr>
          <p:cNvPr id="1711116" name="Rectangle 12"/>
          <p:cNvSpPr>
            <a:spLocks noChangeArrowheads="1"/>
          </p:cNvSpPr>
          <p:nvPr/>
        </p:nvSpPr>
        <p:spPr bwMode="auto">
          <a:xfrm>
            <a:off x="0" y="3121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1711117" name="Rectangle 13"/>
          <p:cNvSpPr>
            <a:spLocks noChangeArrowheads="1"/>
          </p:cNvSpPr>
          <p:nvPr/>
        </p:nvSpPr>
        <p:spPr bwMode="auto">
          <a:xfrm>
            <a:off x="0" y="2900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1853" y="1656148"/>
            <a:ext cx="7177144" cy="15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260475" y="371475"/>
            <a:ext cx="7623175" cy="571500"/>
          </a:xfrm>
        </p:spPr>
        <p:txBody>
          <a:bodyPr/>
          <a:lstStyle/>
          <a:p>
            <a:r>
              <a:rPr lang="en-US" altLang="ko-KR" sz="3600"/>
              <a:t>Q &amp; A</a:t>
            </a:r>
          </a:p>
        </p:txBody>
      </p:sp>
      <p:pic>
        <p:nvPicPr>
          <p:cNvPr id="770051" name="Picture 3" descr="MCj0240699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44688" y="1978025"/>
            <a:ext cx="2797175" cy="202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70052" name="Picture 4" descr="MCj0416502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49913" y="2103438"/>
            <a:ext cx="1706562" cy="163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공통 이벤트 처리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8870" y="1526801"/>
            <a:ext cx="7453696" cy="1306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7114517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컴포넌트 그리기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2307" y="1391491"/>
            <a:ext cx="7097143" cy="1788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7114517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컴테이너에</a:t>
            </a:r>
            <a:r>
              <a:rPr lang="ko-KR" altLang="en-US" dirty="0" smtClean="0"/>
              <a:t> 추가</a:t>
            </a:r>
            <a:r>
              <a:rPr lang="en-US" altLang="ko-KR" dirty="0" smtClean="0"/>
              <a:t>/</a:t>
            </a:r>
            <a:r>
              <a:rPr lang="ko-KR" altLang="en-US" dirty="0" smtClean="0"/>
              <a:t>제거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0236" y="1477497"/>
            <a:ext cx="7102858" cy="1588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7114517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Crayons">
  <a:themeElements>
    <a:clrScheme name="1_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1_Crayons">
      <a:majorFont>
        <a:latin typeface="Trebuchet MS"/>
        <a:ea typeface="굴림"/>
        <a:cs typeface=""/>
      </a:majorFont>
      <a:minorFont>
        <a:latin typeface="Trebuchet MS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1_Crayons 1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F6B8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2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5C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3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7373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4">
        <a:dk1>
          <a:srgbClr val="808000"/>
        </a:dk1>
        <a:lt1>
          <a:srgbClr val="FFFFFF"/>
        </a:lt1>
        <a:dk2>
          <a:srgbClr val="336600"/>
        </a:dk2>
        <a:lt2>
          <a:srgbClr val="FFFFFF"/>
        </a:lt2>
        <a:accent1>
          <a:srgbClr val="99CC00"/>
        </a:accent1>
        <a:accent2>
          <a:srgbClr val="003300"/>
        </a:accent2>
        <a:accent3>
          <a:srgbClr val="ADB8AA"/>
        </a:accent3>
        <a:accent4>
          <a:srgbClr val="DADADA"/>
        </a:accent4>
        <a:accent5>
          <a:srgbClr val="CAE2AA"/>
        </a:accent5>
        <a:accent6>
          <a:srgbClr val="002D00"/>
        </a:accent6>
        <a:hlink>
          <a:srgbClr val="CCCC00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5">
        <a:dk1>
          <a:srgbClr val="808080"/>
        </a:dk1>
        <a:lt1>
          <a:srgbClr val="FFFFFF"/>
        </a:lt1>
        <a:dk2>
          <a:srgbClr val="003366"/>
        </a:dk2>
        <a:lt2>
          <a:srgbClr val="CCECFF"/>
        </a:lt2>
        <a:accent1>
          <a:srgbClr val="33CCCC"/>
        </a:accent1>
        <a:accent2>
          <a:srgbClr val="006699"/>
        </a:accent2>
        <a:accent3>
          <a:srgbClr val="AAADB8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00FF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6">
        <a:dk1>
          <a:srgbClr val="6666FF"/>
        </a:dk1>
        <a:lt1>
          <a:srgbClr val="FFFFFF"/>
        </a:lt1>
        <a:dk2>
          <a:srgbClr val="000066"/>
        </a:dk2>
        <a:lt2>
          <a:srgbClr val="FFFFFF"/>
        </a:lt2>
        <a:accent1>
          <a:srgbClr val="33CCFF"/>
        </a:accent1>
        <a:accent2>
          <a:srgbClr val="0000FF"/>
        </a:accent2>
        <a:accent3>
          <a:srgbClr val="AAAAB8"/>
        </a:accent3>
        <a:accent4>
          <a:srgbClr val="DADADA"/>
        </a:accent4>
        <a:accent5>
          <a:srgbClr val="ADE2FF"/>
        </a:accent5>
        <a:accent6>
          <a:srgbClr val="0000E7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7">
        <a:dk1>
          <a:srgbClr val="000000"/>
        </a:dk1>
        <a:lt1>
          <a:srgbClr val="FFFFFF"/>
        </a:lt1>
        <a:dk2>
          <a:srgbClr val="800080"/>
        </a:dk2>
        <a:lt2>
          <a:srgbClr val="FFFFFF"/>
        </a:lt2>
        <a:accent1>
          <a:srgbClr val="CC66FF"/>
        </a:accent1>
        <a:accent2>
          <a:srgbClr val="990099"/>
        </a:accent2>
        <a:accent3>
          <a:srgbClr val="C0AAC0"/>
        </a:accent3>
        <a:accent4>
          <a:srgbClr val="DADADA"/>
        </a:accent4>
        <a:accent5>
          <a:srgbClr val="E2B8FF"/>
        </a:accent5>
        <a:accent6>
          <a:srgbClr val="8A008A"/>
        </a:accent6>
        <a:hlink>
          <a:srgbClr val="FF9900"/>
        </a:hlink>
        <a:folHlink>
          <a:srgbClr val="FF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8">
        <a:dk1>
          <a:srgbClr val="FF3300"/>
        </a:dk1>
        <a:lt1>
          <a:srgbClr val="FFFFFF"/>
        </a:lt1>
        <a:dk2>
          <a:srgbClr val="800000"/>
        </a:dk2>
        <a:lt2>
          <a:srgbClr val="FFFFCC"/>
        </a:lt2>
        <a:accent1>
          <a:srgbClr val="FF7C80"/>
        </a:accent1>
        <a:accent2>
          <a:srgbClr val="990000"/>
        </a:accent2>
        <a:accent3>
          <a:srgbClr val="C0AAAA"/>
        </a:accent3>
        <a:accent4>
          <a:srgbClr val="DADADA"/>
        </a:accent4>
        <a:accent5>
          <a:srgbClr val="FFBFC0"/>
        </a:accent5>
        <a:accent6>
          <a:srgbClr val="8A0000"/>
        </a:accent6>
        <a:hlink>
          <a:srgbClr val="FF66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6092</TotalTime>
  <Words>496</Words>
  <Application>Microsoft Office PowerPoint</Application>
  <PresentationFormat>화면 슬라이드 쇼(4:3)</PresentationFormat>
  <Paragraphs>109</Paragraphs>
  <Slides>62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3" baseType="lpstr">
      <vt:lpstr>1_Crayons</vt:lpstr>
      <vt:lpstr>슬라이드 1</vt:lpstr>
      <vt:lpstr>이번 장에서 학습할 내용</vt:lpstr>
      <vt:lpstr>JComponent 클래스</vt:lpstr>
      <vt:lpstr>JComponent</vt:lpstr>
      <vt:lpstr>컴포넌트의 외관 변경</vt:lpstr>
      <vt:lpstr>컴포넌트의 상태 변경</vt:lpstr>
      <vt:lpstr>공통 이벤트 처리</vt:lpstr>
      <vt:lpstr>컴포넌트 그리기</vt:lpstr>
      <vt:lpstr>컴테이너에 추가/제거</vt:lpstr>
      <vt:lpstr>레이아웃</vt:lpstr>
      <vt:lpstr>크기와 위치 정보 얻기</vt:lpstr>
      <vt:lpstr>스윙 컴포넌트에 이미지 표시</vt:lpstr>
      <vt:lpstr>예제</vt:lpstr>
      <vt:lpstr>예제</vt:lpstr>
      <vt:lpstr>중간 점검</vt:lpstr>
      <vt:lpstr>체크박스</vt:lpstr>
      <vt:lpstr>생성자와 메소드</vt:lpstr>
      <vt:lpstr>생성자와 메소드</vt:lpstr>
      <vt:lpstr>예제 프로그램</vt:lpstr>
      <vt:lpstr>예제 프로그램</vt:lpstr>
      <vt:lpstr>예제 프로그램</vt:lpstr>
      <vt:lpstr>중간점검</vt:lpstr>
      <vt:lpstr>라디오 버튼</vt:lpstr>
      <vt:lpstr>생성자와 메소드</vt:lpstr>
      <vt:lpstr>ButtonGroup을 이용하기 그룹핑하기</vt:lpstr>
      <vt:lpstr>예제</vt:lpstr>
      <vt:lpstr>예제</vt:lpstr>
      <vt:lpstr>예제</vt:lpstr>
      <vt:lpstr>경계 만들기</vt:lpstr>
      <vt:lpstr>중간점검</vt:lpstr>
      <vt:lpstr>텍스트 컴포넌트</vt:lpstr>
      <vt:lpstr>JTextComponent 클래스</vt:lpstr>
      <vt:lpstr>JTextComponent 클래스</vt:lpstr>
      <vt:lpstr>속성 설정 기능</vt:lpstr>
      <vt:lpstr>텍스트 편집 기능</vt:lpstr>
      <vt:lpstr>카렛 조작 기능</vt:lpstr>
      <vt:lpstr>텍스트의 입출력</vt:lpstr>
      <vt:lpstr>중간점검</vt:lpstr>
      <vt:lpstr>텍스트 필드</vt:lpstr>
      <vt:lpstr>생성자와 메소드</vt:lpstr>
      <vt:lpstr>생성자와 메소드</vt:lpstr>
      <vt:lpstr>예제</vt:lpstr>
      <vt:lpstr>예제</vt:lpstr>
      <vt:lpstr>예제</vt:lpstr>
      <vt:lpstr>패스워드 필드</vt:lpstr>
      <vt:lpstr>형식화 텍스트 필드</vt:lpstr>
      <vt:lpstr>예제</vt:lpstr>
      <vt:lpstr>슬라이드 48</vt:lpstr>
      <vt:lpstr>중간점검</vt:lpstr>
      <vt:lpstr>텍스트 영역</vt:lpstr>
      <vt:lpstr>사용방법</vt:lpstr>
      <vt:lpstr>메소드</vt:lpstr>
      <vt:lpstr>예제</vt:lpstr>
      <vt:lpstr>예제</vt:lpstr>
      <vt:lpstr>종합예제</vt:lpstr>
      <vt:lpstr>예제</vt:lpstr>
      <vt:lpstr>예제</vt:lpstr>
      <vt:lpstr>중간점검</vt:lpstr>
      <vt:lpstr>스크롤 패널</vt:lpstr>
      <vt:lpstr>생성자</vt:lpstr>
      <vt:lpstr>중간점검</vt:lpstr>
      <vt:lpstr>Q &amp; A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쉽게 풀어쓴 C 프로그래밍</dc:title>
  <dc:creator>천인국</dc:creator>
  <cp:lastModifiedBy>candy</cp:lastModifiedBy>
  <cp:revision>924</cp:revision>
  <dcterms:created xsi:type="dcterms:W3CDTF">2007-06-29T06:43:39Z</dcterms:created>
  <dcterms:modified xsi:type="dcterms:W3CDTF">2013-02-04T04:48:52Z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TC010187211033</vt:lpwstr>
  </property>
</Properties>
</file>